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1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4.xml" ContentType="application/vnd.openxmlformats-officedocument.drawingml.chartshape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5.xml" ContentType="application/vnd.openxmlformats-officedocument.drawingml.chartshape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6.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60"/>
  </p:notesMasterIdLst>
  <p:sldIdLst>
    <p:sldId id="256" r:id="rId2"/>
    <p:sldId id="312" r:id="rId3"/>
    <p:sldId id="269" r:id="rId4"/>
    <p:sldId id="311" r:id="rId5"/>
    <p:sldId id="340" r:id="rId6"/>
    <p:sldId id="324" r:id="rId7"/>
    <p:sldId id="336" r:id="rId8"/>
    <p:sldId id="323" r:id="rId9"/>
    <p:sldId id="330" r:id="rId10"/>
    <p:sldId id="328" r:id="rId11"/>
    <p:sldId id="335" r:id="rId12"/>
    <p:sldId id="264" r:id="rId13"/>
    <p:sldId id="270" r:id="rId14"/>
    <p:sldId id="274" r:id="rId15"/>
    <p:sldId id="314" r:id="rId16"/>
    <p:sldId id="331" r:id="rId17"/>
    <p:sldId id="329" r:id="rId18"/>
    <p:sldId id="341" r:id="rId19"/>
    <p:sldId id="337" r:id="rId20"/>
    <p:sldId id="333" r:id="rId21"/>
    <p:sldId id="334" r:id="rId22"/>
    <p:sldId id="332" r:id="rId23"/>
    <p:sldId id="339" r:id="rId24"/>
    <p:sldId id="344" r:id="rId25"/>
    <p:sldId id="338" r:id="rId26"/>
    <p:sldId id="342" r:id="rId27"/>
    <p:sldId id="343" r:id="rId28"/>
    <p:sldId id="303" r:id="rId29"/>
    <p:sldId id="305" r:id="rId30"/>
    <p:sldId id="304" r:id="rId31"/>
    <p:sldId id="300" r:id="rId32"/>
    <p:sldId id="271" r:id="rId33"/>
    <p:sldId id="299" r:id="rId34"/>
    <p:sldId id="287" r:id="rId35"/>
    <p:sldId id="278" r:id="rId36"/>
    <p:sldId id="276" r:id="rId37"/>
    <p:sldId id="272" r:id="rId38"/>
    <p:sldId id="280" r:id="rId39"/>
    <p:sldId id="277" r:id="rId40"/>
    <p:sldId id="279" r:id="rId41"/>
    <p:sldId id="281" r:id="rId42"/>
    <p:sldId id="266" r:id="rId43"/>
    <p:sldId id="289" r:id="rId44"/>
    <p:sldId id="288" r:id="rId45"/>
    <p:sldId id="291" r:id="rId46"/>
    <p:sldId id="292" r:id="rId47"/>
    <p:sldId id="296" r:id="rId48"/>
    <p:sldId id="290" r:id="rId49"/>
    <p:sldId id="295" r:id="rId50"/>
    <p:sldId id="293" r:id="rId51"/>
    <p:sldId id="294" r:id="rId52"/>
    <p:sldId id="297" r:id="rId53"/>
    <p:sldId id="298" r:id="rId54"/>
    <p:sldId id="275" r:id="rId55"/>
    <p:sldId id="260" r:id="rId56"/>
    <p:sldId id="261" r:id="rId57"/>
    <p:sldId id="267" r:id="rId58"/>
    <p:sldId id="268" r:id="rId5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29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00FFFF"/>
    <a:srgbClr val="0700FF"/>
    <a:srgbClr val="FF0100"/>
    <a:srgbClr val="D9D9D9"/>
    <a:srgbClr val="78E505"/>
    <a:srgbClr val="F8D4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19"/>
    <p:restoredTop sz="79675"/>
  </p:normalViewPr>
  <p:slideViewPr>
    <p:cSldViewPr snapToGrid="0" snapToObjects="1" showGuides="1">
      <p:cViewPr>
        <p:scale>
          <a:sx n="95" d="100"/>
          <a:sy n="95" d="100"/>
        </p:scale>
        <p:origin x="616" y="-16"/>
      </p:cViewPr>
      <p:guideLst>
        <p:guide orient="horz" pos="2137"/>
        <p:guide pos="2903"/>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notesMaster" Target="notesMasters/notesMaster1.xml"/><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3" Type="http://schemas.openxmlformats.org/officeDocument/2006/relationships/oleObject" Target="Workbook1" TargetMode="External"/><Relationship Id="rId4" Type="http://schemas.openxmlformats.org/officeDocument/2006/relationships/chartUserShapes" Target="../drawings/drawing1.xml"/><Relationship Id="rId1" Type="http://schemas.microsoft.com/office/2011/relationships/chartStyle" Target="style1.xml"/><Relationship Id="rId2" Type="http://schemas.microsoft.com/office/2011/relationships/chartColorStyle" Target="colors1.xml"/></Relationships>
</file>

<file path=ppt/charts/_rels/chart2.xml.rels><?xml version="1.0" encoding="UTF-8" standalone="yes"?>
<Relationships xmlns="http://schemas.openxmlformats.org/package/2006/relationships"><Relationship Id="rId3" Type="http://schemas.openxmlformats.org/officeDocument/2006/relationships/oleObject" Target="Workbook1" TargetMode="External"/><Relationship Id="rId4" Type="http://schemas.openxmlformats.org/officeDocument/2006/relationships/chartUserShapes" Target="../drawings/drawing2.xml"/><Relationship Id="rId1" Type="http://schemas.microsoft.com/office/2011/relationships/chartStyle" Target="style2.xml"/><Relationship Id="rId2" Type="http://schemas.microsoft.com/office/2011/relationships/chartColorStyle" Target="colors2.xml"/></Relationships>
</file>

<file path=ppt/charts/_rels/chart3.xml.rels><?xml version="1.0" encoding="UTF-8" standalone="yes"?>
<Relationships xmlns="http://schemas.openxmlformats.org/package/2006/relationships"><Relationship Id="rId3" Type="http://schemas.openxmlformats.org/officeDocument/2006/relationships/oleObject" Target="Workbook1" TargetMode="External"/><Relationship Id="rId4" Type="http://schemas.openxmlformats.org/officeDocument/2006/relationships/chartUserShapes" Target="../drawings/drawing3.xml"/><Relationship Id="rId1" Type="http://schemas.microsoft.com/office/2011/relationships/chartStyle" Target="style3.xml"/><Relationship Id="rId2" Type="http://schemas.microsoft.com/office/2011/relationships/chartColorStyle" Target="colors3.xml"/></Relationships>
</file>

<file path=ppt/charts/_rels/chart4.xml.rels><?xml version="1.0" encoding="UTF-8" standalone="yes"?>
<Relationships xmlns="http://schemas.openxmlformats.org/package/2006/relationships"><Relationship Id="rId3" Type="http://schemas.openxmlformats.org/officeDocument/2006/relationships/oleObject" Target="Workbook1" TargetMode="External"/><Relationship Id="rId4" Type="http://schemas.openxmlformats.org/officeDocument/2006/relationships/chartUserShapes" Target="../drawings/drawing4.xml"/><Relationship Id="rId1" Type="http://schemas.microsoft.com/office/2011/relationships/chartStyle" Target="style4.xml"/><Relationship Id="rId2" Type="http://schemas.microsoft.com/office/2011/relationships/chartColorStyle" Target="colors4.xml"/></Relationships>
</file>

<file path=ppt/charts/_rels/chart5.xml.rels><?xml version="1.0" encoding="UTF-8" standalone="yes"?>
<Relationships xmlns="http://schemas.openxmlformats.org/package/2006/relationships"><Relationship Id="rId3" Type="http://schemas.openxmlformats.org/officeDocument/2006/relationships/oleObject" Target="Workbook1" TargetMode="External"/><Relationship Id="rId4" Type="http://schemas.openxmlformats.org/officeDocument/2006/relationships/chartUserShapes" Target="../drawings/drawing5.xml"/><Relationship Id="rId1" Type="http://schemas.microsoft.com/office/2011/relationships/chartStyle" Target="style5.xml"/><Relationship Id="rId2" Type="http://schemas.microsoft.com/office/2011/relationships/chartColorStyle" Target="colors5.xml"/></Relationships>
</file>

<file path=ppt/charts/_rels/chart6.xml.rels><?xml version="1.0" encoding="UTF-8" standalone="yes"?>
<Relationships xmlns="http://schemas.openxmlformats.org/package/2006/relationships"><Relationship Id="rId3" Type="http://schemas.openxmlformats.org/officeDocument/2006/relationships/oleObject" Target="Workbook1" TargetMode="External"/><Relationship Id="rId4" Type="http://schemas.openxmlformats.org/officeDocument/2006/relationships/chartUserShapes" Target="../drawings/drawing6.xml"/><Relationship Id="rId1" Type="http://schemas.microsoft.com/office/2011/relationships/chartStyle" Target="style6.xml"/><Relationship Id="rId2" Type="http://schemas.microsoft.com/office/2011/relationships/chartColorStyle" Target="colors6.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5946044056078"/>
          <c:y val="0.162898861375687"/>
          <c:w val="0.408108144584952"/>
          <c:h val="0.675645782898599"/>
        </c:manualLayout>
      </c:layout>
      <c:pieChart>
        <c:varyColors val="1"/>
        <c:ser>
          <c:idx val="0"/>
          <c:order val="0"/>
          <c:spPr>
            <a:solidFill>
              <a:schemeClr val="lt1"/>
            </a:solidFill>
            <a:ln w="19050">
              <a:solidFill>
                <a:schemeClr val="accent1"/>
              </a:solidFill>
            </a:ln>
            <a:effectLst/>
          </c:spPr>
          <c:dPt>
            <c:idx val="0"/>
            <c:bubble3D val="0"/>
            <c:spPr>
              <a:solidFill>
                <a:srgbClr val="0700FF">
                  <a:alpha val="50000"/>
                </a:srgbClr>
              </a:solidFill>
              <a:ln w="19050">
                <a:solidFill>
                  <a:schemeClr val="accent1"/>
                </a:solidFill>
              </a:ln>
              <a:effectLst/>
            </c:spPr>
          </c:dPt>
          <c:dPt>
            <c:idx val="1"/>
            <c:bubble3D val="0"/>
            <c:spPr>
              <a:solidFill>
                <a:srgbClr val="0700FF">
                  <a:alpha val="50000"/>
                </a:srgbClr>
              </a:solidFill>
              <a:ln w="19050">
                <a:solidFill>
                  <a:schemeClr val="accent1"/>
                </a:solidFill>
              </a:ln>
              <a:effectLst/>
            </c:spPr>
          </c:dPt>
          <c:dPt>
            <c:idx val="2"/>
            <c:bubble3D val="0"/>
            <c:spPr>
              <a:solidFill>
                <a:srgbClr val="0700FF">
                  <a:alpha val="50000"/>
                </a:srgbClr>
              </a:solidFill>
              <a:ln w="19050">
                <a:solidFill>
                  <a:schemeClr val="accent1"/>
                </a:solidFill>
              </a:ln>
              <a:effectLst/>
            </c:spPr>
          </c:dPt>
          <c:dPt>
            <c:idx val="3"/>
            <c:bubble3D val="0"/>
            <c:spPr>
              <a:solidFill>
                <a:srgbClr val="FFFF00"/>
              </a:solidFill>
              <a:ln w="19050">
                <a:solidFill>
                  <a:schemeClr val="accent1"/>
                </a:solidFill>
              </a:ln>
              <a:effectLst/>
            </c:spPr>
          </c:dPt>
          <c:dPt>
            <c:idx val="4"/>
            <c:bubble3D val="0"/>
            <c:spPr>
              <a:solidFill>
                <a:schemeClr val="lt1"/>
              </a:solidFill>
              <a:ln w="19050">
                <a:solidFill>
                  <a:schemeClr val="accent1"/>
                </a:solidFill>
              </a:ln>
              <a:effectLst/>
            </c:spPr>
          </c:dPt>
          <c:dPt>
            <c:idx val="5"/>
            <c:bubble3D val="0"/>
            <c:spPr>
              <a:solidFill>
                <a:schemeClr val="lt1"/>
              </a:solidFill>
              <a:ln w="19050">
                <a:solidFill>
                  <a:schemeClr val="accent1"/>
                </a:solidFill>
              </a:ln>
              <a:effectLst/>
            </c:spPr>
          </c:dPt>
          <c:dPt>
            <c:idx val="6"/>
            <c:bubble3D val="0"/>
            <c:spPr>
              <a:solidFill>
                <a:schemeClr val="lt1"/>
              </a:solidFill>
              <a:ln w="19050">
                <a:solidFill>
                  <a:schemeClr val="accent1"/>
                </a:solidFill>
              </a:ln>
              <a:effectLst/>
            </c:spPr>
          </c:dPt>
          <c:dPt>
            <c:idx val="7"/>
            <c:bubble3D val="0"/>
            <c:spPr>
              <a:solidFill>
                <a:schemeClr val="lt1"/>
              </a:solidFill>
              <a:ln w="19050">
                <a:solidFill>
                  <a:schemeClr val="accent1"/>
                </a:solidFill>
              </a:ln>
              <a:effectLst/>
            </c:spPr>
          </c:dPt>
          <c:dPt>
            <c:idx val="8"/>
            <c:bubble3D val="0"/>
            <c:spPr>
              <a:solidFill>
                <a:srgbClr val="FF0100">
                  <a:alpha val="55000"/>
                </a:srgbClr>
              </a:solidFill>
              <a:ln w="19050">
                <a:solidFill>
                  <a:schemeClr val="accent1"/>
                </a:solidFill>
              </a:ln>
              <a:effectLst/>
            </c:spPr>
          </c:dPt>
          <c:dPt>
            <c:idx val="9"/>
            <c:bubble3D val="0"/>
            <c:spPr>
              <a:solidFill>
                <a:srgbClr val="00FFFF"/>
              </a:solidFill>
              <a:ln w="19050">
                <a:solidFill>
                  <a:schemeClr val="accent1"/>
                </a:solidFill>
              </a:ln>
              <a:effectLst/>
            </c:spPr>
          </c:dPt>
          <c:dPt>
            <c:idx val="10"/>
            <c:bubble3D val="0"/>
            <c:spPr>
              <a:solidFill>
                <a:srgbClr val="0700FF">
                  <a:alpha val="50000"/>
                </a:srgbClr>
              </a:solidFill>
              <a:ln w="19050">
                <a:solidFill>
                  <a:schemeClr val="accent1"/>
                </a:solidFill>
              </a:ln>
              <a:effectLst/>
            </c:spPr>
          </c:dPt>
          <c:dPt>
            <c:idx val="11"/>
            <c:bubble3D val="0"/>
            <c:spPr>
              <a:solidFill>
                <a:srgbClr val="0700FF">
                  <a:alpha val="50000"/>
                </a:srgbClr>
              </a:solidFill>
              <a:ln w="19050">
                <a:solidFill>
                  <a:schemeClr val="accent1"/>
                </a:solidFill>
              </a:ln>
              <a:effectLst/>
            </c:spPr>
          </c:dPt>
          <c:dLbls>
            <c:dLbl>
              <c:idx val="0"/>
              <c:layout/>
              <c:tx>
                <c:rich>
                  <a:bodyPr/>
                  <a:lstStyle/>
                  <a:p>
                    <a:r>
                      <a:rPr lang="en-US" dirty="0" smtClean="0"/>
                      <a:t> </a:t>
                    </a:r>
                    <a:fld id="{EC837219-C31D-434F-8997-5072B35AD7BE}" type="CATEGORYNAME">
                      <a:rPr lang="en-US" altLang="ja-JP" smtClean="0"/>
                      <a:pPr/>
                      <a:t>[CATEGORY NAME]</a:t>
                    </a:fld>
                    <a:endParaRPr lang="en-US" dirty="0" smtClean="0"/>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1"/>
              <c:layout/>
              <c:tx>
                <c:rich>
                  <a:bodyPr/>
                  <a:lstStyle/>
                  <a:p>
                    <a:fld id="{F772B0BE-5B78-D74C-84A5-77918AC490F4}" type="CATEGORYNAME">
                      <a:rPr lang="is-I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2"/>
              <c:layout/>
              <c:tx>
                <c:rich>
                  <a:bodyPr/>
                  <a:lstStyle/>
                  <a:p>
                    <a:fld id="{BFB2089E-CBEF-4041-845F-4F10E6CB5534}"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3"/>
              <c:layout/>
              <c:tx>
                <c:rich>
                  <a:bodyPr/>
                  <a:lstStyle/>
                  <a:p>
                    <a:fld id="{60404AA9-01C2-3249-961C-0936CDE27496}"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4"/>
              <c:layout/>
              <c:tx>
                <c:rich>
                  <a:bodyPr/>
                  <a:lstStyle/>
                  <a:p>
                    <a:fld id="{02BFE365-8CF1-3E4D-A593-32B590ADA053}"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5"/>
              <c:layout/>
              <c:tx>
                <c:rich>
                  <a:bodyPr/>
                  <a:lstStyle/>
                  <a:p>
                    <a:fld id="{C65E6059-1112-9E44-AF6B-B88759412E2F}"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6"/>
              <c:layout/>
              <c:tx>
                <c:rich>
                  <a:bodyPr/>
                  <a:lstStyle/>
                  <a:p>
                    <a:r>
                      <a:rPr lang="sk-SK" dirty="0" smtClean="0"/>
                      <a:t> </a:t>
                    </a:r>
                    <a:fld id="{9701974B-7598-AD4C-9142-1D688C4B790B}" type="CATEGORYNAME">
                      <a:rPr lang="sk-SK" altLang="ja-JP" smtClean="0"/>
                      <a:pPr/>
                      <a:t>[CATEGORY NAME]</a:t>
                    </a:fld>
                    <a:r>
                      <a:rPr lang="sk-SK" dirty="0" smtClean="0"/>
                      <a:t> </a:t>
                    </a:r>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7"/>
              <c:layout/>
              <c:tx>
                <c:rich>
                  <a:bodyPr/>
                  <a:lstStyle/>
                  <a:p>
                    <a:fld id="{68E39F27-5FC1-324E-B966-21A769B99584}"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8"/>
              <c:layout/>
              <c:tx>
                <c:rich>
                  <a:bodyPr/>
                  <a:lstStyle/>
                  <a:p>
                    <a:fld id="{F5E3F013-5157-2842-A4A3-24C03E68CBFD}"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9"/>
              <c:layout/>
              <c:tx>
                <c:rich>
                  <a:bodyPr/>
                  <a:lstStyle/>
                  <a:p>
                    <a:fld id="{960EC0D1-BBB5-7745-BD4F-F00061789898}"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10"/>
              <c:layout/>
              <c:tx>
                <c:rich>
                  <a:bodyPr/>
                  <a:lstStyle/>
                  <a:p>
                    <a:fld id="{08F67B15-CBAE-1F48-8214-BE2B7E77925B}" type="CATEGORYNAME">
                      <a:rPr lang="cs-CZ"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11"/>
              <c:layout/>
              <c:tx>
                <c:rich>
                  <a:bodyPr/>
                  <a:lstStyle/>
                  <a:p>
                    <a:fld id="{8263BF50-A64F-7A45-BBFA-EA387CAE3B4E}" type="CATEGORYNAME">
                      <a:rPr lang="is-I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spPr>
              <a:noFill/>
              <a:ln>
                <a:noFill/>
              </a:ln>
              <a:effectLst/>
            </c:spPr>
            <c:txPr>
              <a:bodyPr rot="0" spcFirstLastPara="1" vertOverflow="ellipsis" vert="horz" wrap="square" anchor="ctr" anchorCtr="1"/>
              <a:lstStyle/>
              <a:p>
                <a:pPr>
                  <a:defRPr sz="2000" b="1" i="0" u="none" strike="noStrike" kern="1200" baseline="0">
                    <a:solidFill>
                      <a:schemeClr val="accent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a:solidFill>
                    <a:schemeClr val="accent1">
                      <a:lumMod val="60000"/>
                      <a:lumOff val="40000"/>
                    </a:schemeClr>
                  </a:solidFill>
                </a:ln>
                <a:effectLst/>
              </c:spPr>
            </c:leaderLines>
            <c:extLst>
              <c:ext xmlns:c15="http://schemas.microsoft.com/office/drawing/2012/chart" uri="{CE6537A1-D6FC-4f65-9D91-7224C49458BB}"/>
            </c:extLst>
          </c:dLbls>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dLblPos val="inEnd"/>
          <c:showLegendKey val="0"/>
          <c:showVal val="0"/>
          <c:showCatName val="0"/>
          <c:showSerName val="0"/>
          <c:showPercent val="1"/>
          <c:showBubbleSize val="0"/>
          <c:showLeaderLines val="1"/>
        </c:dLbls>
        <c:firstSliceAng val="255"/>
      </c:pieChart>
      <c:spPr>
        <a:noFill/>
        <a:ln>
          <a:noFill/>
        </a:ln>
        <a:effectLst/>
      </c:spPr>
    </c:plotArea>
    <c:plotVisOnly val="1"/>
    <c:dispBlanksAs val="gap"/>
    <c:showDLblsOverMax val="0"/>
  </c:chart>
  <c:spPr>
    <a:noFill/>
    <a:ln w="9525" cap="flat" cmpd="sng" algn="ctr">
      <a:noFill/>
      <a:round/>
    </a:ln>
    <a:effectLst/>
  </c:spPr>
  <c:txPr>
    <a:bodyPr/>
    <a:lstStyle/>
    <a:p>
      <a:pPr>
        <a:defRPr sz="2000"/>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5946044056078"/>
          <c:y val="0.162898861375687"/>
          <c:w val="0.408108144584952"/>
          <c:h val="0.675645782898599"/>
        </c:manualLayout>
      </c:layout>
      <c:pieChart>
        <c:varyColors val="1"/>
        <c:ser>
          <c:idx val="0"/>
          <c:order val="0"/>
          <c:spPr>
            <a:solidFill>
              <a:schemeClr val="lt1"/>
            </a:solidFill>
            <a:ln w="19050">
              <a:solidFill>
                <a:schemeClr val="accent1"/>
              </a:solidFill>
            </a:ln>
            <a:effectLst/>
          </c:spPr>
          <c:dPt>
            <c:idx val="0"/>
            <c:bubble3D val="0"/>
            <c:spPr>
              <a:noFill/>
              <a:ln w="19050">
                <a:solidFill>
                  <a:schemeClr val="accent1"/>
                </a:solidFill>
              </a:ln>
              <a:effectLst/>
            </c:spPr>
          </c:dPt>
          <c:dPt>
            <c:idx val="1"/>
            <c:bubble3D val="0"/>
            <c:spPr>
              <a:noFill/>
              <a:ln w="19050">
                <a:solidFill>
                  <a:schemeClr val="accent1"/>
                </a:solidFill>
              </a:ln>
              <a:effectLst/>
            </c:spPr>
          </c:dPt>
          <c:dPt>
            <c:idx val="2"/>
            <c:bubble3D val="0"/>
            <c:spPr>
              <a:noFill/>
              <a:ln w="19050">
                <a:solidFill>
                  <a:schemeClr val="accent1"/>
                </a:solidFill>
              </a:ln>
              <a:effectLst/>
            </c:spPr>
          </c:dPt>
          <c:dPt>
            <c:idx val="3"/>
            <c:bubble3D val="0"/>
            <c:spPr>
              <a:noFill/>
              <a:ln w="19050">
                <a:solidFill>
                  <a:schemeClr val="accent1"/>
                </a:solidFill>
              </a:ln>
              <a:effectLst/>
            </c:spPr>
          </c:dPt>
          <c:dPt>
            <c:idx val="4"/>
            <c:bubble3D val="0"/>
            <c:spPr>
              <a:solidFill>
                <a:srgbClr val="FF0000"/>
              </a:solidFill>
              <a:ln w="19050">
                <a:solidFill>
                  <a:schemeClr val="accent1"/>
                </a:solidFill>
              </a:ln>
              <a:effectLst/>
            </c:spPr>
          </c:dPt>
          <c:dPt>
            <c:idx val="5"/>
            <c:bubble3D val="0"/>
            <c:spPr>
              <a:solidFill>
                <a:srgbClr val="00FFFF"/>
              </a:solidFill>
              <a:ln w="19050">
                <a:solidFill>
                  <a:schemeClr val="accent1"/>
                </a:solidFill>
              </a:ln>
              <a:effectLst/>
            </c:spPr>
          </c:dPt>
          <c:dPt>
            <c:idx val="6"/>
            <c:bubble3D val="0"/>
            <c:spPr>
              <a:solidFill>
                <a:srgbClr val="0700FF"/>
              </a:solidFill>
              <a:ln w="19050">
                <a:solidFill>
                  <a:schemeClr val="accent1"/>
                </a:solidFill>
              </a:ln>
              <a:effectLst/>
            </c:spPr>
          </c:dPt>
          <c:dPt>
            <c:idx val="7"/>
            <c:bubble3D val="0"/>
            <c:spPr>
              <a:solidFill>
                <a:srgbClr val="0700FF"/>
              </a:solidFill>
              <a:ln w="19050">
                <a:solidFill>
                  <a:schemeClr val="accent1"/>
                </a:solidFill>
              </a:ln>
              <a:effectLst/>
            </c:spPr>
          </c:dPt>
          <c:dPt>
            <c:idx val="8"/>
            <c:bubble3D val="0"/>
            <c:spPr>
              <a:solidFill>
                <a:srgbClr val="0700FF"/>
              </a:solidFill>
              <a:ln w="19050">
                <a:solidFill>
                  <a:schemeClr val="accent1"/>
                </a:solidFill>
              </a:ln>
              <a:effectLst/>
            </c:spPr>
          </c:dPt>
          <c:dPt>
            <c:idx val="9"/>
            <c:bubble3D val="0"/>
            <c:spPr>
              <a:solidFill>
                <a:srgbClr val="0700FF"/>
              </a:solidFill>
              <a:ln w="19050">
                <a:solidFill>
                  <a:schemeClr val="accent1"/>
                </a:solidFill>
              </a:ln>
              <a:effectLst/>
            </c:spPr>
          </c:dPt>
          <c:dPt>
            <c:idx val="10"/>
            <c:bubble3D val="0"/>
            <c:spPr>
              <a:solidFill>
                <a:srgbClr val="0700FF"/>
              </a:solidFill>
              <a:ln w="19050">
                <a:solidFill>
                  <a:schemeClr val="accent1"/>
                </a:solidFill>
              </a:ln>
              <a:effectLst/>
            </c:spPr>
          </c:dPt>
          <c:dPt>
            <c:idx val="11"/>
            <c:bubble3D val="0"/>
            <c:spPr>
              <a:solidFill>
                <a:srgbClr val="FFFF00"/>
              </a:solidFill>
              <a:ln w="19050">
                <a:solidFill>
                  <a:schemeClr val="accent1"/>
                </a:solidFill>
              </a:ln>
              <a:effectLst/>
            </c:spPr>
          </c:dPt>
          <c:dLbls>
            <c:dLbl>
              <c:idx val="0"/>
              <c:layout/>
              <c:tx>
                <c:rich>
                  <a:bodyPr/>
                  <a:lstStyle/>
                  <a:p>
                    <a:r>
                      <a:rPr lang="en-US" dirty="0" smtClean="0"/>
                      <a:t> </a:t>
                    </a:r>
                    <a:fld id="{EC837219-C31D-434F-8997-5072B35AD7BE}" type="CATEGORYNAME">
                      <a:rPr lang="en-US" altLang="ja-JP" smtClean="0"/>
                      <a:pPr/>
                      <a:t>[CATEGORY NAME]</a:t>
                    </a:fld>
                    <a:endParaRPr lang="en-US" dirty="0" smtClean="0"/>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1"/>
              <c:layout/>
              <c:tx>
                <c:rich>
                  <a:bodyPr/>
                  <a:lstStyle/>
                  <a:p>
                    <a:fld id="{F772B0BE-5B78-D74C-84A5-77918AC490F4}" type="CATEGORYNAME">
                      <a:rPr lang="is-I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2"/>
              <c:layout/>
              <c:tx>
                <c:rich>
                  <a:bodyPr/>
                  <a:lstStyle/>
                  <a:p>
                    <a:fld id="{BFB2089E-CBEF-4041-845F-4F10E6CB5534}"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3"/>
              <c:layout/>
              <c:tx>
                <c:rich>
                  <a:bodyPr/>
                  <a:lstStyle/>
                  <a:p>
                    <a:fld id="{60404AA9-01C2-3249-961C-0936CDE27496}"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4"/>
              <c:layout/>
              <c:tx>
                <c:rich>
                  <a:bodyPr/>
                  <a:lstStyle/>
                  <a:p>
                    <a:fld id="{02BFE365-8CF1-3E4D-A593-32B590ADA053}"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5"/>
              <c:layout/>
              <c:tx>
                <c:rich>
                  <a:bodyPr/>
                  <a:lstStyle/>
                  <a:p>
                    <a:fld id="{C65E6059-1112-9E44-AF6B-B88759412E2F}"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6"/>
              <c:layout/>
              <c:tx>
                <c:rich>
                  <a:bodyPr/>
                  <a:lstStyle/>
                  <a:p>
                    <a:r>
                      <a:rPr lang="sk-SK" dirty="0" smtClean="0"/>
                      <a:t> </a:t>
                    </a:r>
                    <a:fld id="{9701974B-7598-AD4C-9142-1D688C4B790B}" type="CATEGORYNAME">
                      <a:rPr lang="sk-SK" altLang="ja-JP" smtClean="0"/>
                      <a:pPr/>
                      <a:t>[CATEGORY NAME]</a:t>
                    </a:fld>
                    <a:r>
                      <a:rPr lang="sk-SK" dirty="0" smtClean="0"/>
                      <a:t> </a:t>
                    </a:r>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7"/>
              <c:layout/>
              <c:tx>
                <c:rich>
                  <a:bodyPr/>
                  <a:lstStyle/>
                  <a:p>
                    <a:fld id="{68E39F27-5FC1-324E-B966-21A769B99584}"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8"/>
              <c:layout/>
              <c:tx>
                <c:rich>
                  <a:bodyPr/>
                  <a:lstStyle/>
                  <a:p>
                    <a:fld id="{F5E3F013-5157-2842-A4A3-24C03E68CBFD}"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9"/>
              <c:layout/>
              <c:tx>
                <c:rich>
                  <a:bodyPr/>
                  <a:lstStyle/>
                  <a:p>
                    <a:fld id="{960EC0D1-BBB5-7745-BD4F-F00061789898}"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10"/>
              <c:layout/>
              <c:tx>
                <c:rich>
                  <a:bodyPr/>
                  <a:lstStyle/>
                  <a:p>
                    <a:fld id="{08F67B15-CBAE-1F48-8214-BE2B7E77925B}" type="CATEGORYNAME">
                      <a:rPr lang="cs-CZ"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11"/>
              <c:layout/>
              <c:tx>
                <c:rich>
                  <a:bodyPr/>
                  <a:lstStyle/>
                  <a:p>
                    <a:fld id="{8263BF50-A64F-7A45-BBFA-EA387CAE3B4E}" type="CATEGORYNAME">
                      <a:rPr lang="is-I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accent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a:solidFill>
                    <a:schemeClr val="accent1">
                      <a:lumMod val="60000"/>
                      <a:lumOff val="40000"/>
                    </a:schemeClr>
                  </a:solidFill>
                </a:ln>
                <a:effectLst/>
              </c:spPr>
            </c:leaderLines>
            <c:extLst>
              <c:ext xmlns:c15="http://schemas.microsoft.com/office/drawing/2012/chart" uri="{CE6537A1-D6FC-4f65-9D91-7224C49458BB}"/>
            </c:extLst>
          </c:dLbls>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dLblPos val="inEnd"/>
          <c:showLegendKey val="0"/>
          <c:showVal val="0"/>
          <c:showCatName val="0"/>
          <c:showSerName val="0"/>
          <c:showPercent val="1"/>
          <c:showBubbleSize val="0"/>
          <c:showLeaderLines val="1"/>
        </c:dLbls>
        <c:firstSliceAng val="15"/>
      </c:pieChart>
      <c:spPr>
        <a:noFill/>
        <a:ln>
          <a:noFill/>
        </a:ln>
        <a:effectLst/>
      </c:spPr>
    </c:plotArea>
    <c:plotVisOnly val="1"/>
    <c:dispBlanksAs val="gap"/>
    <c:showDLblsOverMax val="0"/>
  </c:chart>
  <c:spPr>
    <a:noFill/>
    <a:ln w="9525" cap="flat" cmpd="sng" algn="ctr">
      <a:noFill/>
      <a:round/>
    </a:ln>
    <a:effectLst/>
  </c:spPr>
  <c:txPr>
    <a:bodyPr/>
    <a:lstStyle/>
    <a:p>
      <a:pPr>
        <a:defRPr sz="2000"/>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500" b="1" i="0" u="none" strike="noStrike" kern="1200" cap="all" spc="100" normalizeH="0" baseline="0">
                <a:solidFill>
                  <a:schemeClr val="lt1"/>
                </a:solidFill>
                <a:latin typeface="+mn-lt"/>
                <a:ea typeface="+mn-ea"/>
                <a:cs typeface="+mn-cs"/>
              </a:defRPr>
            </a:pPr>
            <a:r>
              <a:rPr lang="en-US"/>
              <a:t>Clock</a:t>
            </a:r>
            <a:r>
              <a:rPr lang="en-US" baseline="0"/>
              <a:t> hour</a:t>
            </a:r>
            <a:endParaRPr lang="en-US"/>
          </a:p>
        </c:rich>
      </c:tx>
      <c:overlay val="0"/>
      <c:spPr>
        <a:noFill/>
        <a:ln>
          <a:noFill/>
        </a:ln>
        <a:effectLst/>
      </c:spPr>
      <c:txPr>
        <a:bodyPr rot="0" spcFirstLastPara="1" vertOverflow="ellipsis" vert="horz" wrap="square" anchor="ctr" anchorCtr="1"/>
        <a:lstStyle/>
        <a:p>
          <a:pPr>
            <a:defRPr lang="ja-JP" sz="1500" b="1" i="0" u="none" strike="noStrike" kern="1200" cap="all" spc="100" normalizeH="0" baseline="0">
              <a:solidFill>
                <a:schemeClr val="lt1"/>
              </a:solidFill>
              <a:latin typeface="+mn-lt"/>
              <a:ea typeface="+mn-ea"/>
              <a:cs typeface="+mn-cs"/>
            </a:defRPr>
          </a:pPr>
          <a:endParaRPr lang="en-US"/>
        </a:p>
      </c:txPr>
    </c:title>
    <c:autoTitleDeleted val="0"/>
    <c:plotArea>
      <c:layout/>
      <c:pieChart>
        <c:varyColors val="1"/>
        <c:ser>
          <c:idx val="0"/>
          <c:order val="0"/>
          <c:spPr>
            <a:solidFill>
              <a:schemeClr val="lt1"/>
            </a:solidFill>
            <a:ln w="19050">
              <a:solidFill>
                <a:schemeClr val="accent1"/>
              </a:solidFill>
            </a:ln>
            <a:effectLst/>
          </c:spPr>
          <c:dPt>
            <c:idx val="0"/>
            <c:bubble3D val="0"/>
            <c:spPr>
              <a:solidFill>
                <a:schemeClr val="lt1"/>
              </a:solidFill>
              <a:ln w="19050">
                <a:solidFill>
                  <a:schemeClr val="accent1"/>
                </a:solidFill>
              </a:ln>
              <a:effectLst/>
            </c:spPr>
          </c:dPt>
          <c:dPt>
            <c:idx val="1"/>
            <c:bubble3D val="0"/>
            <c:spPr>
              <a:solidFill>
                <a:schemeClr val="lt1"/>
              </a:solidFill>
              <a:ln w="19050">
                <a:solidFill>
                  <a:schemeClr val="accent1"/>
                </a:solidFill>
              </a:ln>
              <a:effectLst/>
            </c:spPr>
          </c:dPt>
          <c:dPt>
            <c:idx val="2"/>
            <c:bubble3D val="0"/>
            <c:spPr>
              <a:solidFill>
                <a:schemeClr val="lt1"/>
              </a:solidFill>
              <a:ln w="19050">
                <a:solidFill>
                  <a:schemeClr val="accent1"/>
                </a:solidFill>
              </a:ln>
              <a:effectLst/>
            </c:spPr>
          </c:dPt>
          <c:dPt>
            <c:idx val="3"/>
            <c:bubble3D val="0"/>
            <c:spPr>
              <a:solidFill>
                <a:schemeClr val="lt1"/>
              </a:solidFill>
              <a:ln w="19050">
                <a:solidFill>
                  <a:schemeClr val="accent1"/>
                </a:solidFill>
              </a:ln>
              <a:effectLst/>
            </c:spPr>
          </c:dPt>
          <c:dPt>
            <c:idx val="4"/>
            <c:bubble3D val="0"/>
            <c:spPr>
              <a:solidFill>
                <a:schemeClr val="lt1"/>
              </a:solidFill>
              <a:ln w="19050">
                <a:solidFill>
                  <a:schemeClr val="accent1"/>
                </a:solidFill>
              </a:ln>
              <a:effectLst/>
            </c:spPr>
          </c:dPt>
          <c:dPt>
            <c:idx val="5"/>
            <c:bubble3D val="0"/>
            <c:spPr>
              <a:solidFill>
                <a:schemeClr val="lt1"/>
              </a:solidFill>
              <a:ln w="19050">
                <a:solidFill>
                  <a:schemeClr val="accent1"/>
                </a:solidFill>
              </a:ln>
              <a:effectLst/>
            </c:spPr>
          </c:dPt>
          <c:dPt>
            <c:idx val="6"/>
            <c:bubble3D val="0"/>
            <c:spPr>
              <a:solidFill>
                <a:schemeClr val="lt1"/>
              </a:solidFill>
              <a:ln w="19050">
                <a:solidFill>
                  <a:schemeClr val="accent1"/>
                </a:solidFill>
              </a:ln>
              <a:effectLst/>
            </c:spPr>
          </c:dPt>
          <c:dPt>
            <c:idx val="7"/>
            <c:bubble3D val="0"/>
            <c:spPr>
              <a:solidFill>
                <a:schemeClr val="lt1"/>
              </a:solidFill>
              <a:ln w="19050">
                <a:solidFill>
                  <a:schemeClr val="accent1"/>
                </a:solidFill>
              </a:ln>
              <a:effectLst/>
            </c:spPr>
          </c:dPt>
          <c:dPt>
            <c:idx val="8"/>
            <c:bubble3D val="0"/>
            <c:spPr>
              <a:solidFill>
                <a:schemeClr val="lt1"/>
              </a:solidFill>
              <a:ln w="19050">
                <a:solidFill>
                  <a:schemeClr val="accent1"/>
                </a:solidFill>
              </a:ln>
              <a:effectLst/>
            </c:spPr>
          </c:dPt>
          <c:dPt>
            <c:idx val="9"/>
            <c:bubble3D val="0"/>
            <c:spPr>
              <a:solidFill>
                <a:schemeClr val="lt1"/>
              </a:solidFill>
              <a:ln w="19050">
                <a:solidFill>
                  <a:schemeClr val="accent1"/>
                </a:solidFill>
              </a:ln>
              <a:effectLst/>
            </c:spPr>
          </c:dPt>
          <c:dPt>
            <c:idx val="10"/>
            <c:bubble3D val="0"/>
            <c:spPr>
              <a:solidFill>
                <a:schemeClr val="lt1"/>
              </a:solidFill>
              <a:ln w="19050">
                <a:solidFill>
                  <a:schemeClr val="accent1"/>
                </a:solidFill>
              </a:ln>
              <a:effectLst/>
            </c:spPr>
          </c:dPt>
          <c:dPt>
            <c:idx val="11"/>
            <c:bubble3D val="0"/>
            <c:spPr>
              <a:solidFill>
                <a:schemeClr val="lt1"/>
              </a:solidFill>
              <a:ln w="19050">
                <a:solidFill>
                  <a:schemeClr val="accent1"/>
                </a:solidFill>
              </a:ln>
              <a:effectLst/>
            </c:spPr>
          </c:dPt>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showLegendKey val="0"/>
          <c:showVal val="0"/>
          <c:showCatName val="0"/>
          <c:showSerName val="0"/>
          <c:showPercent val="0"/>
          <c:showBubbleSize val="0"/>
          <c:showLeaderLines val="1"/>
        </c:dLbls>
        <c:firstSliceAng val="255"/>
      </c:pieChart>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3840" b="1" i="0" u="none" strike="noStrike" kern="1200" cap="all" spc="100" normalizeH="0" baseline="0">
                <a:solidFill>
                  <a:schemeClr val="lt1"/>
                </a:solidFill>
                <a:latin typeface="+mn-lt"/>
                <a:ea typeface="+mn-ea"/>
                <a:cs typeface="+mn-cs"/>
              </a:defRPr>
            </a:pPr>
            <a:r>
              <a:rPr lang="en-US"/>
              <a:t>Clock hour</a:t>
            </a:r>
          </a:p>
        </c:rich>
      </c:tx>
      <c:layout/>
      <c:overlay val="0"/>
      <c:spPr>
        <a:noFill/>
        <a:ln>
          <a:noFill/>
        </a:ln>
        <a:effectLst/>
      </c:spPr>
      <c:txPr>
        <a:bodyPr rot="0" spcFirstLastPara="1" vertOverflow="ellipsis" vert="horz" wrap="square" anchor="ctr" anchorCtr="1"/>
        <a:lstStyle/>
        <a:p>
          <a:pPr>
            <a:defRPr lang="ja-JP" sz="3840" b="1" i="0" u="none" strike="noStrike" kern="1200" cap="all" spc="100" normalizeH="0" baseline="0">
              <a:solidFill>
                <a:schemeClr val="lt1"/>
              </a:solidFill>
              <a:latin typeface="+mn-lt"/>
              <a:ea typeface="+mn-ea"/>
              <a:cs typeface="+mn-cs"/>
            </a:defRPr>
          </a:pPr>
          <a:endParaRPr lang="en-US"/>
        </a:p>
      </c:txPr>
    </c:title>
    <c:autoTitleDeleted val="0"/>
    <c:plotArea>
      <c:layout/>
      <c:pieChart>
        <c:varyColors val="1"/>
        <c:ser>
          <c:idx val="0"/>
          <c:order val="0"/>
          <c:spPr>
            <a:solidFill>
              <a:schemeClr val="lt1"/>
            </a:solidFill>
            <a:ln w="19050">
              <a:solidFill>
                <a:schemeClr val="accent1"/>
              </a:solidFill>
            </a:ln>
            <a:effectLst/>
          </c:spPr>
          <c:dPt>
            <c:idx val="0"/>
            <c:bubble3D val="0"/>
            <c:spPr>
              <a:solidFill>
                <a:schemeClr val="lt1"/>
              </a:solidFill>
              <a:ln w="19050">
                <a:solidFill>
                  <a:schemeClr val="accent1"/>
                </a:solidFill>
              </a:ln>
              <a:effectLst/>
            </c:spPr>
          </c:dPt>
          <c:dPt>
            <c:idx val="1"/>
            <c:bubble3D val="0"/>
            <c:spPr>
              <a:solidFill>
                <a:schemeClr val="lt1"/>
              </a:solidFill>
              <a:ln w="19050">
                <a:solidFill>
                  <a:schemeClr val="accent1"/>
                </a:solidFill>
              </a:ln>
              <a:effectLst/>
            </c:spPr>
          </c:dPt>
          <c:dPt>
            <c:idx val="2"/>
            <c:bubble3D val="0"/>
            <c:spPr>
              <a:solidFill>
                <a:schemeClr val="lt1"/>
              </a:solidFill>
              <a:ln w="19050">
                <a:solidFill>
                  <a:schemeClr val="accent1"/>
                </a:solidFill>
              </a:ln>
              <a:effectLst/>
            </c:spPr>
          </c:dPt>
          <c:dPt>
            <c:idx val="3"/>
            <c:bubble3D val="0"/>
            <c:spPr>
              <a:solidFill>
                <a:schemeClr val="lt1"/>
              </a:solidFill>
              <a:ln w="19050">
                <a:solidFill>
                  <a:schemeClr val="accent1"/>
                </a:solidFill>
              </a:ln>
              <a:effectLst/>
            </c:spPr>
          </c:dPt>
          <c:dPt>
            <c:idx val="4"/>
            <c:bubble3D val="0"/>
            <c:spPr>
              <a:solidFill>
                <a:schemeClr val="lt1"/>
              </a:solidFill>
              <a:ln w="19050">
                <a:solidFill>
                  <a:schemeClr val="accent1"/>
                </a:solidFill>
              </a:ln>
              <a:effectLst/>
            </c:spPr>
          </c:dPt>
          <c:dPt>
            <c:idx val="5"/>
            <c:bubble3D val="0"/>
            <c:spPr>
              <a:solidFill>
                <a:schemeClr val="lt1"/>
              </a:solidFill>
              <a:ln w="19050">
                <a:solidFill>
                  <a:schemeClr val="accent1"/>
                </a:solidFill>
              </a:ln>
              <a:effectLst/>
            </c:spPr>
          </c:dPt>
          <c:dPt>
            <c:idx val="6"/>
            <c:bubble3D val="0"/>
            <c:spPr>
              <a:solidFill>
                <a:schemeClr val="lt1"/>
              </a:solidFill>
              <a:ln w="19050">
                <a:solidFill>
                  <a:schemeClr val="accent1"/>
                </a:solidFill>
              </a:ln>
              <a:effectLst/>
            </c:spPr>
          </c:dPt>
          <c:dPt>
            <c:idx val="7"/>
            <c:bubble3D val="0"/>
            <c:spPr>
              <a:solidFill>
                <a:schemeClr val="lt1"/>
              </a:solidFill>
              <a:ln w="19050">
                <a:solidFill>
                  <a:schemeClr val="accent1"/>
                </a:solidFill>
              </a:ln>
              <a:effectLst/>
            </c:spPr>
          </c:dPt>
          <c:dPt>
            <c:idx val="8"/>
            <c:bubble3D val="0"/>
            <c:spPr>
              <a:solidFill>
                <a:schemeClr val="lt1"/>
              </a:solidFill>
              <a:ln w="19050">
                <a:solidFill>
                  <a:schemeClr val="accent1"/>
                </a:solidFill>
              </a:ln>
              <a:effectLst/>
            </c:spPr>
          </c:dPt>
          <c:dPt>
            <c:idx val="9"/>
            <c:bubble3D val="0"/>
            <c:spPr>
              <a:solidFill>
                <a:schemeClr val="lt1"/>
              </a:solidFill>
              <a:ln w="19050">
                <a:solidFill>
                  <a:schemeClr val="accent1"/>
                </a:solidFill>
              </a:ln>
              <a:effectLst/>
            </c:spPr>
          </c:dPt>
          <c:dPt>
            <c:idx val="10"/>
            <c:bubble3D val="0"/>
            <c:spPr>
              <a:solidFill>
                <a:schemeClr val="lt1"/>
              </a:solidFill>
              <a:ln w="19050">
                <a:solidFill>
                  <a:schemeClr val="accent1"/>
                </a:solidFill>
              </a:ln>
              <a:effectLst/>
            </c:spPr>
          </c:dPt>
          <c:dPt>
            <c:idx val="11"/>
            <c:bubble3D val="0"/>
            <c:spPr>
              <a:solidFill>
                <a:schemeClr val="lt1"/>
              </a:solidFill>
              <a:ln w="19050">
                <a:solidFill>
                  <a:schemeClr val="accent1"/>
                </a:solidFill>
              </a:ln>
              <a:effectLst/>
            </c:spPr>
          </c:dPt>
          <c:dLbls>
            <c:dLbl>
              <c:idx val="0"/>
              <c:layout/>
              <c:tx>
                <c:rich>
                  <a:bodyPr/>
                  <a:lstStyle/>
                  <a:p>
                    <a:r>
                      <a:rPr lang="en-US" dirty="0" smtClean="0"/>
                      <a:t> </a:t>
                    </a:r>
                    <a:fld id="{EC837219-C31D-434F-8997-5072B35AD7BE}" type="CATEGORYNAME">
                      <a:rPr lang="en-US" altLang="ja-JP" smtClean="0"/>
                      <a:pPr/>
                      <a:t>[CATEGORY NAME]</a:t>
                    </a:fld>
                    <a:endParaRPr lang="en-US" dirty="0" smtClean="0"/>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1"/>
              <c:layout/>
              <c:tx>
                <c:rich>
                  <a:bodyPr/>
                  <a:lstStyle/>
                  <a:p>
                    <a:fld id="{F772B0BE-5B78-D74C-84A5-77918AC490F4}" type="CATEGORYNAME">
                      <a:rPr lang="is-I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2"/>
              <c:layout/>
              <c:tx>
                <c:rich>
                  <a:bodyPr/>
                  <a:lstStyle/>
                  <a:p>
                    <a:fld id="{BFB2089E-CBEF-4041-845F-4F10E6CB5534}"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3"/>
              <c:layout/>
              <c:tx>
                <c:rich>
                  <a:bodyPr/>
                  <a:lstStyle/>
                  <a:p>
                    <a:fld id="{60404AA9-01C2-3249-961C-0936CDE27496}"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4"/>
              <c:layout/>
              <c:tx>
                <c:rich>
                  <a:bodyPr/>
                  <a:lstStyle/>
                  <a:p>
                    <a:fld id="{02BFE365-8CF1-3E4D-A593-32B590ADA053}"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5"/>
              <c:layout/>
              <c:tx>
                <c:rich>
                  <a:bodyPr/>
                  <a:lstStyle/>
                  <a:p>
                    <a:fld id="{C65E6059-1112-9E44-AF6B-B88759412E2F}"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6"/>
              <c:layout/>
              <c:tx>
                <c:rich>
                  <a:bodyPr/>
                  <a:lstStyle/>
                  <a:p>
                    <a:r>
                      <a:rPr lang="sk-SK" dirty="0" smtClean="0"/>
                      <a:t> </a:t>
                    </a:r>
                    <a:fld id="{9701974B-7598-AD4C-9142-1D688C4B790B}" type="CATEGORYNAME">
                      <a:rPr lang="sk-SK" altLang="ja-JP" smtClean="0"/>
                      <a:pPr/>
                      <a:t>[CATEGORY NAME]</a:t>
                    </a:fld>
                    <a:r>
                      <a:rPr lang="sk-SK" dirty="0" smtClean="0"/>
                      <a:t> </a:t>
                    </a:r>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7"/>
              <c:layout/>
              <c:tx>
                <c:rich>
                  <a:bodyPr/>
                  <a:lstStyle/>
                  <a:p>
                    <a:fld id="{68E39F27-5FC1-324E-B966-21A769B99584}"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8"/>
              <c:layout/>
              <c:tx>
                <c:rich>
                  <a:bodyPr/>
                  <a:lstStyle/>
                  <a:p>
                    <a:fld id="{F5E3F013-5157-2842-A4A3-24C03E68CBFD}"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9"/>
              <c:layout/>
              <c:tx>
                <c:rich>
                  <a:bodyPr/>
                  <a:lstStyle/>
                  <a:p>
                    <a:fld id="{960EC0D1-BBB5-7745-BD4F-F00061789898}"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10"/>
              <c:layout/>
              <c:tx>
                <c:rich>
                  <a:bodyPr/>
                  <a:lstStyle/>
                  <a:p>
                    <a:fld id="{08F67B15-CBAE-1F48-8214-BE2B7E77925B}" type="CATEGORYNAME">
                      <a:rPr lang="cs-CZ"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11"/>
              <c:layout/>
              <c:tx>
                <c:rich>
                  <a:bodyPr/>
                  <a:lstStyle/>
                  <a:p>
                    <a:fld id="{8263BF50-A64F-7A45-BBFA-EA387CAE3B4E}" type="CATEGORYNAME">
                      <a:rPr lang="is-I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spPr>
              <a:noFill/>
              <a:ln>
                <a:noFill/>
              </a:ln>
              <a:effectLst/>
            </c:spPr>
            <c:txPr>
              <a:bodyPr rot="0" spcFirstLastPara="1" vertOverflow="ellipsis" vert="horz" wrap="square" anchor="ctr" anchorCtr="1"/>
              <a:lstStyle/>
              <a:p>
                <a:pPr>
                  <a:defRPr lang="ja-JP" sz="3200" b="1" i="0" u="none" strike="noStrike" kern="1200" baseline="0">
                    <a:solidFill>
                      <a:schemeClr val="accent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a:solidFill>
                    <a:schemeClr val="accent1">
                      <a:lumMod val="60000"/>
                      <a:lumOff val="40000"/>
                    </a:schemeClr>
                  </a:solidFill>
                </a:ln>
                <a:effectLst/>
              </c:spPr>
            </c:leaderLines>
            <c:extLst>
              <c:ext xmlns:c15="http://schemas.microsoft.com/office/drawing/2012/chart" uri="{CE6537A1-D6FC-4f65-9D91-7224C49458BB}"/>
            </c:extLst>
          </c:dLbls>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dLblPos val="inEnd"/>
          <c:showLegendKey val="0"/>
          <c:showVal val="0"/>
          <c:showCatName val="0"/>
          <c:showSerName val="0"/>
          <c:showPercent val="1"/>
          <c:showBubbleSize val="0"/>
          <c:showLeaderLines val="1"/>
        </c:dLbls>
        <c:firstSliceAng val="255"/>
      </c:pieChart>
      <c:spPr>
        <a:noFill/>
        <a:ln>
          <a:noFill/>
        </a:ln>
        <a:effectLst/>
      </c:spPr>
    </c:plotArea>
    <c:plotVisOnly val="1"/>
    <c:dispBlanksAs val="gap"/>
    <c:showDLblsOverMax val="0"/>
  </c:chart>
  <c:spPr>
    <a:noFill/>
    <a:ln w="9525" cap="flat" cmpd="sng" algn="ctr">
      <a:noFill/>
      <a:round/>
    </a:ln>
    <a:effectLst/>
  </c:spPr>
  <c:txPr>
    <a:bodyPr/>
    <a:lstStyle/>
    <a:p>
      <a:pPr>
        <a:defRPr sz="3200"/>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500" b="1" i="0" u="none" strike="noStrike" kern="1200" cap="all" spc="100" normalizeH="0" baseline="0">
                <a:solidFill>
                  <a:schemeClr val="lt1"/>
                </a:solidFill>
                <a:latin typeface="+mn-lt"/>
                <a:ea typeface="+mn-ea"/>
                <a:cs typeface="+mn-cs"/>
              </a:defRPr>
            </a:pPr>
            <a:r>
              <a:rPr lang="en-US"/>
              <a:t>Clock</a:t>
            </a:r>
            <a:r>
              <a:rPr lang="en-US" baseline="0"/>
              <a:t> hour</a:t>
            </a:r>
            <a:endParaRPr lang="en-US"/>
          </a:p>
        </c:rich>
      </c:tx>
      <c:overlay val="0"/>
      <c:spPr>
        <a:noFill/>
        <a:ln>
          <a:noFill/>
        </a:ln>
        <a:effectLst/>
      </c:spPr>
      <c:txPr>
        <a:bodyPr rot="0" spcFirstLastPara="1" vertOverflow="ellipsis" vert="horz" wrap="square" anchor="ctr" anchorCtr="1"/>
        <a:lstStyle/>
        <a:p>
          <a:pPr>
            <a:defRPr lang="ja-JP" sz="1500" b="1" i="0" u="none" strike="noStrike" kern="1200" cap="all" spc="100" normalizeH="0" baseline="0">
              <a:solidFill>
                <a:schemeClr val="lt1"/>
              </a:solidFill>
              <a:latin typeface="+mn-lt"/>
              <a:ea typeface="+mn-ea"/>
              <a:cs typeface="+mn-cs"/>
            </a:defRPr>
          </a:pPr>
          <a:endParaRPr lang="en-US"/>
        </a:p>
      </c:txPr>
    </c:title>
    <c:autoTitleDeleted val="0"/>
    <c:plotArea>
      <c:layout/>
      <c:pieChart>
        <c:varyColors val="1"/>
        <c:ser>
          <c:idx val="0"/>
          <c:order val="0"/>
          <c:spPr>
            <a:solidFill>
              <a:schemeClr val="lt1"/>
            </a:solidFill>
            <a:ln w="19050">
              <a:solidFill>
                <a:schemeClr val="accent1"/>
              </a:solidFill>
            </a:ln>
            <a:effectLst/>
          </c:spPr>
          <c:dPt>
            <c:idx val="0"/>
            <c:bubble3D val="0"/>
            <c:spPr>
              <a:solidFill>
                <a:schemeClr val="lt1"/>
              </a:solidFill>
              <a:ln w="19050">
                <a:solidFill>
                  <a:schemeClr val="accent1"/>
                </a:solidFill>
              </a:ln>
              <a:effectLst/>
            </c:spPr>
          </c:dPt>
          <c:dPt>
            <c:idx val="1"/>
            <c:bubble3D val="0"/>
            <c:spPr>
              <a:solidFill>
                <a:schemeClr val="lt1"/>
              </a:solidFill>
              <a:ln w="19050">
                <a:solidFill>
                  <a:schemeClr val="accent1"/>
                </a:solidFill>
              </a:ln>
              <a:effectLst/>
            </c:spPr>
          </c:dPt>
          <c:dPt>
            <c:idx val="2"/>
            <c:bubble3D val="0"/>
            <c:spPr>
              <a:solidFill>
                <a:schemeClr val="lt1"/>
              </a:solidFill>
              <a:ln w="19050">
                <a:solidFill>
                  <a:schemeClr val="accent1"/>
                </a:solidFill>
              </a:ln>
              <a:effectLst/>
            </c:spPr>
          </c:dPt>
          <c:dPt>
            <c:idx val="3"/>
            <c:bubble3D val="0"/>
            <c:spPr>
              <a:solidFill>
                <a:schemeClr val="lt1"/>
              </a:solidFill>
              <a:ln w="19050">
                <a:solidFill>
                  <a:schemeClr val="accent1"/>
                </a:solidFill>
              </a:ln>
              <a:effectLst/>
            </c:spPr>
          </c:dPt>
          <c:dPt>
            <c:idx val="4"/>
            <c:bubble3D val="0"/>
            <c:spPr>
              <a:solidFill>
                <a:schemeClr val="lt1"/>
              </a:solidFill>
              <a:ln w="19050">
                <a:solidFill>
                  <a:schemeClr val="accent1"/>
                </a:solidFill>
              </a:ln>
              <a:effectLst/>
            </c:spPr>
          </c:dPt>
          <c:dPt>
            <c:idx val="5"/>
            <c:bubble3D val="0"/>
            <c:spPr>
              <a:solidFill>
                <a:schemeClr val="lt1"/>
              </a:solidFill>
              <a:ln w="19050">
                <a:solidFill>
                  <a:schemeClr val="accent1"/>
                </a:solidFill>
              </a:ln>
              <a:effectLst/>
            </c:spPr>
          </c:dPt>
          <c:dPt>
            <c:idx val="6"/>
            <c:bubble3D val="0"/>
            <c:spPr>
              <a:solidFill>
                <a:schemeClr val="lt1"/>
              </a:solidFill>
              <a:ln w="19050">
                <a:solidFill>
                  <a:schemeClr val="accent1"/>
                </a:solidFill>
              </a:ln>
              <a:effectLst/>
            </c:spPr>
          </c:dPt>
          <c:dPt>
            <c:idx val="7"/>
            <c:bubble3D val="0"/>
            <c:spPr>
              <a:solidFill>
                <a:schemeClr val="lt1"/>
              </a:solidFill>
              <a:ln w="19050">
                <a:solidFill>
                  <a:schemeClr val="accent1"/>
                </a:solidFill>
              </a:ln>
              <a:effectLst/>
            </c:spPr>
          </c:dPt>
          <c:dPt>
            <c:idx val="8"/>
            <c:bubble3D val="0"/>
            <c:spPr>
              <a:solidFill>
                <a:schemeClr val="lt1"/>
              </a:solidFill>
              <a:ln w="19050">
                <a:solidFill>
                  <a:schemeClr val="accent1"/>
                </a:solidFill>
              </a:ln>
              <a:effectLst/>
            </c:spPr>
          </c:dPt>
          <c:dPt>
            <c:idx val="9"/>
            <c:bubble3D val="0"/>
            <c:spPr>
              <a:solidFill>
                <a:schemeClr val="lt1"/>
              </a:solidFill>
              <a:ln w="19050">
                <a:solidFill>
                  <a:schemeClr val="accent1"/>
                </a:solidFill>
              </a:ln>
              <a:effectLst/>
            </c:spPr>
          </c:dPt>
          <c:dPt>
            <c:idx val="10"/>
            <c:bubble3D val="0"/>
            <c:spPr>
              <a:solidFill>
                <a:schemeClr val="lt1"/>
              </a:solidFill>
              <a:ln w="19050">
                <a:solidFill>
                  <a:schemeClr val="accent1"/>
                </a:solidFill>
              </a:ln>
              <a:effectLst/>
            </c:spPr>
          </c:dPt>
          <c:dPt>
            <c:idx val="11"/>
            <c:bubble3D val="0"/>
            <c:spPr>
              <a:solidFill>
                <a:schemeClr val="lt1"/>
              </a:solidFill>
              <a:ln w="19050">
                <a:solidFill>
                  <a:schemeClr val="accent1"/>
                </a:solidFill>
              </a:ln>
              <a:effectLst/>
            </c:spPr>
          </c:dPt>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showLegendKey val="0"/>
          <c:showVal val="0"/>
          <c:showCatName val="0"/>
          <c:showSerName val="0"/>
          <c:showPercent val="0"/>
          <c:showBubbleSize val="0"/>
          <c:showLeaderLines val="1"/>
        </c:dLbls>
        <c:firstSliceAng val="255"/>
      </c:pieChart>
      <c:spPr>
        <a:noFill/>
        <a:ln>
          <a:noFill/>
        </a:ln>
        <a:effectLst/>
      </c:spPr>
    </c:plotArea>
    <c:plotVisOnly val="1"/>
    <c:dispBlanksAs val="gap"/>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500" b="1" i="0" u="none" strike="noStrike" kern="1200" cap="all" spc="100" normalizeH="0" baseline="0">
                <a:solidFill>
                  <a:schemeClr val="lt1"/>
                </a:solidFill>
                <a:latin typeface="+mn-lt"/>
                <a:ea typeface="+mn-ea"/>
                <a:cs typeface="+mn-cs"/>
              </a:defRPr>
            </a:pPr>
            <a:r>
              <a:rPr lang="en-US"/>
              <a:t>Clock</a:t>
            </a:r>
            <a:r>
              <a:rPr lang="en-US" baseline="0"/>
              <a:t> hour</a:t>
            </a:r>
            <a:endParaRPr lang="en-US"/>
          </a:p>
        </c:rich>
      </c:tx>
      <c:overlay val="0"/>
      <c:spPr>
        <a:noFill/>
        <a:ln>
          <a:noFill/>
        </a:ln>
        <a:effectLst/>
      </c:spPr>
      <c:txPr>
        <a:bodyPr rot="0" spcFirstLastPara="1" vertOverflow="ellipsis" vert="horz" wrap="square" anchor="ctr" anchorCtr="1"/>
        <a:lstStyle/>
        <a:p>
          <a:pPr>
            <a:defRPr lang="ja-JP" sz="1500" b="1" i="0" u="none" strike="noStrike" kern="1200" cap="all" spc="100" normalizeH="0" baseline="0">
              <a:solidFill>
                <a:schemeClr val="lt1"/>
              </a:solidFill>
              <a:latin typeface="+mn-lt"/>
              <a:ea typeface="+mn-ea"/>
              <a:cs typeface="+mn-cs"/>
            </a:defRPr>
          </a:pPr>
          <a:endParaRPr lang="en-US"/>
        </a:p>
      </c:txPr>
    </c:title>
    <c:autoTitleDeleted val="0"/>
    <c:plotArea>
      <c:layout/>
      <c:pieChart>
        <c:varyColors val="1"/>
        <c:ser>
          <c:idx val="0"/>
          <c:order val="0"/>
          <c:spPr>
            <a:solidFill>
              <a:schemeClr val="lt1"/>
            </a:solidFill>
            <a:ln w="19050">
              <a:solidFill>
                <a:schemeClr val="accent1"/>
              </a:solidFill>
            </a:ln>
            <a:effectLst/>
          </c:spPr>
          <c:dPt>
            <c:idx val="0"/>
            <c:bubble3D val="0"/>
            <c:spPr>
              <a:solidFill>
                <a:srgbClr val="F8D4B3"/>
              </a:solidFill>
              <a:ln w="19050">
                <a:solidFill>
                  <a:schemeClr val="accent1"/>
                </a:solidFill>
              </a:ln>
              <a:effectLst/>
            </c:spPr>
          </c:dPt>
          <c:dPt>
            <c:idx val="1"/>
            <c:bubble3D val="0"/>
            <c:spPr>
              <a:solidFill>
                <a:schemeClr val="accent1"/>
              </a:solidFill>
              <a:ln w="19050">
                <a:solidFill>
                  <a:schemeClr val="accent1"/>
                </a:solidFill>
              </a:ln>
              <a:effectLst/>
            </c:spPr>
          </c:dPt>
          <c:dPt>
            <c:idx val="2"/>
            <c:bubble3D val="0"/>
            <c:spPr>
              <a:solidFill>
                <a:schemeClr val="accent1"/>
              </a:solidFill>
              <a:ln w="19050">
                <a:solidFill>
                  <a:schemeClr val="accent1"/>
                </a:solidFill>
              </a:ln>
              <a:effectLst/>
            </c:spPr>
          </c:dPt>
          <c:dPt>
            <c:idx val="3"/>
            <c:bubble3D val="0"/>
            <c:spPr>
              <a:solidFill>
                <a:schemeClr val="accent1"/>
              </a:solidFill>
              <a:ln w="19050">
                <a:solidFill>
                  <a:schemeClr val="accent1"/>
                </a:solidFill>
              </a:ln>
              <a:effectLst/>
            </c:spPr>
          </c:dPt>
          <c:dPt>
            <c:idx val="4"/>
            <c:bubble3D val="0"/>
            <c:spPr>
              <a:solidFill>
                <a:schemeClr val="lt1"/>
              </a:solidFill>
              <a:ln w="19050">
                <a:solidFill>
                  <a:schemeClr val="accent1"/>
                </a:solidFill>
              </a:ln>
              <a:effectLst/>
            </c:spPr>
          </c:dPt>
          <c:dPt>
            <c:idx val="5"/>
            <c:bubble3D val="0"/>
            <c:spPr>
              <a:solidFill>
                <a:schemeClr val="lt1"/>
              </a:solidFill>
              <a:ln w="19050">
                <a:solidFill>
                  <a:schemeClr val="accent1"/>
                </a:solidFill>
              </a:ln>
              <a:effectLst/>
            </c:spPr>
          </c:dPt>
          <c:dPt>
            <c:idx val="6"/>
            <c:bubble3D val="0"/>
            <c:spPr>
              <a:solidFill>
                <a:schemeClr val="lt1"/>
              </a:solidFill>
              <a:ln w="19050">
                <a:solidFill>
                  <a:schemeClr val="accent1"/>
                </a:solidFill>
              </a:ln>
              <a:effectLst/>
            </c:spPr>
          </c:dPt>
          <c:dPt>
            <c:idx val="7"/>
            <c:bubble3D val="0"/>
            <c:spPr>
              <a:solidFill>
                <a:schemeClr val="lt1"/>
              </a:solidFill>
              <a:ln w="19050">
                <a:solidFill>
                  <a:schemeClr val="accent1"/>
                </a:solidFill>
              </a:ln>
              <a:effectLst/>
            </c:spPr>
          </c:dPt>
          <c:dPt>
            <c:idx val="8"/>
            <c:bubble3D val="0"/>
            <c:spPr>
              <a:solidFill>
                <a:schemeClr val="lt1"/>
              </a:solidFill>
              <a:ln w="19050">
                <a:solidFill>
                  <a:schemeClr val="accent1"/>
                </a:solidFill>
              </a:ln>
              <a:effectLst/>
            </c:spPr>
          </c:dPt>
          <c:dPt>
            <c:idx val="9"/>
            <c:bubble3D val="0"/>
            <c:spPr>
              <a:solidFill>
                <a:srgbClr val="FF0000"/>
              </a:solidFill>
              <a:ln w="19050">
                <a:solidFill>
                  <a:schemeClr val="accent1"/>
                </a:solidFill>
              </a:ln>
              <a:effectLst/>
            </c:spPr>
          </c:dPt>
          <c:dPt>
            <c:idx val="10"/>
            <c:bubble3D val="0"/>
            <c:spPr>
              <a:solidFill>
                <a:srgbClr val="FF0000"/>
              </a:solidFill>
              <a:ln w="19050">
                <a:solidFill>
                  <a:schemeClr val="accent1"/>
                </a:solidFill>
              </a:ln>
              <a:effectLst/>
            </c:spPr>
          </c:dPt>
          <c:dPt>
            <c:idx val="11"/>
            <c:bubble3D val="0"/>
            <c:spPr>
              <a:solidFill>
                <a:srgbClr val="F8D4B3"/>
              </a:solidFill>
              <a:ln w="19050">
                <a:solidFill>
                  <a:schemeClr val="accent1"/>
                </a:solidFill>
              </a:ln>
              <a:effectLst/>
            </c:spPr>
          </c:dPt>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showLegendKey val="0"/>
          <c:showVal val="0"/>
          <c:showCatName val="0"/>
          <c:showSerName val="0"/>
          <c:showPercent val="0"/>
          <c:showBubbleSize val="0"/>
          <c:showLeaderLines val="1"/>
        </c:dLbls>
        <c:firstSliceAng val="255"/>
      </c:pieChart>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0">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styleClr val="0"/>
    </cs:lnRef>
    <cs:fillRef idx="0"/>
    <cs:effectRef idx="0"/>
    <cs:fontRef idx="minor">
      <cs:styleClr val="0"/>
    </cs:fontRef>
    <cs:defRPr sz="900" b="1" kern="1200"/>
  </cs:dataLabel>
  <cs:dataLabelCallout>
    <cs:lnRef idx="0">
      <cs:styleClr val="0"/>
    </cs:lnRef>
    <cs:fillRef idx="0"/>
    <cs:effectRef idx="0"/>
    <cs:fontRef idx="minor">
      <cs:styleClr val="0"/>
    </cs:fontRef>
    <cs:spPr>
      <a:solidFill>
        <a:schemeClr val="lt1"/>
      </a:solidFill>
      <a:ln>
        <a:solidFill>
          <a:schemeClr val="phClr"/>
        </a:solidFill>
      </a:ln>
    </cs:spPr>
    <cs:defRPr sz="900"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60">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styleClr val="0"/>
    </cs:lnRef>
    <cs:fillRef idx="0"/>
    <cs:effectRef idx="0"/>
    <cs:fontRef idx="minor">
      <cs:styleClr val="0"/>
    </cs:fontRef>
    <cs:defRPr sz="900" b="1" kern="1200"/>
  </cs:dataLabel>
  <cs:dataLabelCallout>
    <cs:lnRef idx="0">
      <cs:styleClr val="0"/>
    </cs:lnRef>
    <cs:fillRef idx="0"/>
    <cs:effectRef idx="0"/>
    <cs:fontRef idx="minor">
      <cs:styleClr val="0"/>
    </cs:fontRef>
    <cs:spPr>
      <a:solidFill>
        <a:schemeClr val="lt1"/>
      </a:solidFill>
      <a:ln>
        <a:solidFill>
          <a:schemeClr val="phClr"/>
        </a:solidFill>
      </a:ln>
    </cs:spPr>
    <cs:defRPr sz="900"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60">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styleClr val="0"/>
    </cs:lnRef>
    <cs:fillRef idx="0"/>
    <cs:effectRef idx="0"/>
    <cs:fontRef idx="minor">
      <cs:styleClr val="0"/>
    </cs:fontRef>
    <cs:defRPr sz="900" b="1" kern="1200"/>
  </cs:dataLabel>
  <cs:dataLabelCallout>
    <cs:lnRef idx="0">
      <cs:styleClr val="0"/>
    </cs:lnRef>
    <cs:fillRef idx="0"/>
    <cs:effectRef idx="0"/>
    <cs:fontRef idx="minor">
      <cs:styleClr val="0"/>
    </cs:fontRef>
    <cs:spPr>
      <a:solidFill>
        <a:schemeClr val="lt1"/>
      </a:solidFill>
      <a:ln>
        <a:solidFill>
          <a:schemeClr val="phClr"/>
        </a:solidFill>
      </a:ln>
    </cs:spPr>
    <cs:defRPr sz="900"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60">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styleClr val="0"/>
    </cs:lnRef>
    <cs:fillRef idx="0"/>
    <cs:effectRef idx="0"/>
    <cs:fontRef idx="minor">
      <cs:styleClr val="0"/>
    </cs:fontRef>
    <cs:defRPr sz="900" b="1" kern="1200"/>
  </cs:dataLabel>
  <cs:dataLabelCallout>
    <cs:lnRef idx="0">
      <cs:styleClr val="0"/>
    </cs:lnRef>
    <cs:fillRef idx="0"/>
    <cs:effectRef idx="0"/>
    <cs:fontRef idx="minor">
      <cs:styleClr val="0"/>
    </cs:fontRef>
    <cs:spPr>
      <a:solidFill>
        <a:schemeClr val="lt1"/>
      </a:solidFill>
      <a:ln>
        <a:solidFill>
          <a:schemeClr val="phClr"/>
        </a:solidFill>
      </a:ln>
    </cs:spPr>
    <cs:defRPr sz="900"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60">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styleClr val="0"/>
    </cs:lnRef>
    <cs:fillRef idx="0"/>
    <cs:effectRef idx="0"/>
    <cs:fontRef idx="minor">
      <cs:styleClr val="0"/>
    </cs:fontRef>
    <cs:defRPr sz="900" b="1" kern="1200"/>
  </cs:dataLabel>
  <cs:dataLabelCallout>
    <cs:lnRef idx="0">
      <cs:styleClr val="0"/>
    </cs:lnRef>
    <cs:fillRef idx="0"/>
    <cs:effectRef idx="0"/>
    <cs:fontRef idx="minor">
      <cs:styleClr val="0"/>
    </cs:fontRef>
    <cs:spPr>
      <a:solidFill>
        <a:schemeClr val="lt1"/>
      </a:solidFill>
      <a:ln>
        <a:solidFill>
          <a:schemeClr val="phClr"/>
        </a:solidFill>
      </a:ln>
    </cs:spPr>
    <cs:defRPr sz="900"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60">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styleClr val="0"/>
    </cs:lnRef>
    <cs:fillRef idx="0"/>
    <cs:effectRef idx="0"/>
    <cs:fontRef idx="minor">
      <cs:styleClr val="0"/>
    </cs:fontRef>
    <cs:defRPr sz="900" b="1" kern="1200"/>
  </cs:dataLabel>
  <cs:dataLabelCallout>
    <cs:lnRef idx="0">
      <cs:styleClr val="0"/>
    </cs:lnRef>
    <cs:fillRef idx="0"/>
    <cs:effectRef idx="0"/>
    <cs:fontRef idx="minor">
      <cs:styleClr val="0"/>
    </cs:fontRef>
    <cs:spPr>
      <a:solidFill>
        <a:schemeClr val="lt1"/>
      </a:solidFill>
      <a:ln>
        <a:solidFill>
          <a:schemeClr val="phClr"/>
        </a:solidFill>
      </a:ln>
    </cs:spPr>
    <cs:defRPr sz="900"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0.78934</cdr:x>
      <cdr:y>0.11111</cdr:y>
    </cdr:from>
    <cdr:to>
      <cdr:x>0.86987</cdr:x>
      <cdr:y>0.24444</cdr:y>
    </cdr:to>
    <cdr:sp macro="" textlink="">
      <cdr:nvSpPr>
        <cdr:cNvPr id="2" name="TextBox 1"/>
        <cdr:cNvSpPr txBox="1"/>
      </cdr:nvSpPr>
      <cdr:spPr>
        <a:xfrm xmlns:a="http://schemas.openxmlformats.org/drawingml/2006/main">
          <a:off x="8961967" y="76200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dirty="0"/>
        </a:p>
      </cdr:txBody>
    </cdr:sp>
  </cdr:relSizeAnchor>
</c:userShapes>
</file>

<file path=ppt/drawings/drawing2.xml><?xml version="1.0" encoding="utf-8"?>
<c:userShapes xmlns:c="http://schemas.openxmlformats.org/drawingml/2006/chart">
  <cdr:relSizeAnchor xmlns:cdr="http://schemas.openxmlformats.org/drawingml/2006/chartDrawing">
    <cdr:from>
      <cdr:x>0.78934</cdr:x>
      <cdr:y>0.11111</cdr:y>
    </cdr:from>
    <cdr:to>
      <cdr:x>0.86987</cdr:x>
      <cdr:y>0.24444</cdr:y>
    </cdr:to>
    <cdr:sp macro="" textlink="">
      <cdr:nvSpPr>
        <cdr:cNvPr id="2" name="TextBox 1"/>
        <cdr:cNvSpPr txBox="1"/>
      </cdr:nvSpPr>
      <cdr:spPr>
        <a:xfrm xmlns:a="http://schemas.openxmlformats.org/drawingml/2006/main">
          <a:off x="8961967" y="76200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dirty="0"/>
        </a:p>
      </cdr:txBody>
    </cdr:sp>
  </cdr:relSizeAnchor>
</c:userShapes>
</file>

<file path=ppt/drawings/drawing3.xml><?xml version="1.0" encoding="utf-8"?>
<c:userShapes xmlns:c="http://schemas.openxmlformats.org/drawingml/2006/chart">
  <cdr:relSizeAnchor xmlns:cdr="http://schemas.openxmlformats.org/drawingml/2006/chartDrawing">
    <cdr:from>
      <cdr:x>0.24667</cdr:x>
      <cdr:y>0.4614</cdr:y>
    </cdr:from>
    <cdr:to>
      <cdr:x>0.32667</cdr:x>
      <cdr:y>0.59474</cdr:y>
    </cdr:to>
    <cdr:sp macro="" textlink="">
      <cdr:nvSpPr>
        <cdr:cNvPr id="2" name="TextBox 1"/>
        <cdr:cNvSpPr txBox="1"/>
      </cdr:nvSpPr>
      <cdr:spPr>
        <a:xfrm xmlns:a="http://schemas.openxmlformats.org/drawingml/2006/main">
          <a:off x="2819438" y="3164282"/>
          <a:ext cx="914400" cy="914446"/>
        </a:xfrm>
        <a:prstGeom xmlns:a="http://schemas.openxmlformats.org/drawingml/2006/main" prst="rect">
          <a:avLst/>
        </a:prstGeom>
      </cdr:spPr>
      <cdr:txBody>
        <a:bodyPr xmlns:a="http://schemas.openxmlformats.org/drawingml/2006/main" vertOverflow="clip" wrap="none" rtlCol="0" anchor="ctr"/>
        <a:lstStyle xmlns:a="http://schemas.openxmlformats.org/drawingml/2006/main"/>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0.28074</cdr:x>
      <cdr:y>0.28519</cdr:y>
    </cdr:from>
    <cdr:to>
      <cdr:x>0.36074</cdr:x>
      <cdr:y>0.41852</cdr:y>
    </cdr:to>
    <cdr:sp macro="" textlink="">
      <cdr:nvSpPr>
        <cdr:cNvPr id="3" name="TextBox 2"/>
        <cdr:cNvSpPr txBox="1"/>
      </cdr:nvSpPr>
      <cdr:spPr>
        <a:xfrm xmlns:a="http://schemas.openxmlformats.org/drawingml/2006/main">
          <a:off x="3208867" y="19558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0.6729</cdr:x>
      <cdr:y>0.45965</cdr:y>
    </cdr:from>
    <cdr:to>
      <cdr:x>0.7529</cdr:x>
      <cdr:y>0.59299</cdr:y>
    </cdr:to>
    <cdr:sp macro="" textlink="">
      <cdr:nvSpPr>
        <cdr:cNvPr id="4" name="TextBox 3"/>
        <cdr:cNvSpPr txBox="1"/>
      </cdr:nvSpPr>
      <cdr:spPr>
        <a:xfrm xmlns:a="http://schemas.openxmlformats.org/drawingml/2006/main">
          <a:off x="7691300" y="3152251"/>
          <a:ext cx="914400" cy="91444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4</a:t>
          </a:r>
          <a:endParaRPr lang="en-US" sz="4000" dirty="0"/>
        </a:p>
      </cdr:txBody>
    </cdr:sp>
  </cdr:relSizeAnchor>
  <cdr:relSizeAnchor xmlns:cdr="http://schemas.openxmlformats.org/drawingml/2006/chartDrawing">
    <cdr:from>
      <cdr:x>0.63926</cdr:x>
      <cdr:y>0.62222</cdr:y>
    </cdr:from>
    <cdr:to>
      <cdr:x>0.71926</cdr:x>
      <cdr:y>0.75556</cdr:y>
    </cdr:to>
    <cdr:sp macro="" textlink="">
      <cdr:nvSpPr>
        <cdr:cNvPr id="6" name="TextBox 5"/>
        <cdr:cNvSpPr txBox="1"/>
      </cdr:nvSpPr>
      <cdr:spPr>
        <a:xfrm xmlns:a="http://schemas.openxmlformats.org/drawingml/2006/main">
          <a:off x="7306734" y="42672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smtClean="0"/>
            <a:t>4</a:t>
          </a:r>
          <a:endParaRPr lang="en-US" sz="4000" dirty="0"/>
        </a:p>
      </cdr:txBody>
    </cdr:sp>
  </cdr:relSizeAnchor>
  <cdr:relSizeAnchor xmlns:cdr="http://schemas.openxmlformats.org/drawingml/2006/chartDrawing">
    <cdr:from>
      <cdr:x>0.55926</cdr:x>
      <cdr:y>0.71852</cdr:y>
    </cdr:from>
    <cdr:to>
      <cdr:x>0.63926</cdr:x>
      <cdr:y>0.85185</cdr:y>
    </cdr:to>
    <cdr:sp macro="" textlink="">
      <cdr:nvSpPr>
        <cdr:cNvPr id="7" name="TextBox 6"/>
        <cdr:cNvSpPr txBox="1"/>
      </cdr:nvSpPr>
      <cdr:spPr>
        <a:xfrm xmlns:a="http://schemas.openxmlformats.org/drawingml/2006/main">
          <a:off x="6392334" y="4927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0.46319</cdr:x>
      <cdr:y>0.80494</cdr:y>
    </cdr:from>
    <cdr:to>
      <cdr:x>0.54319</cdr:x>
      <cdr:y>0.93827</cdr:y>
    </cdr:to>
    <cdr:sp macro="" textlink="">
      <cdr:nvSpPr>
        <cdr:cNvPr id="8" name="TextBox 7"/>
        <cdr:cNvSpPr txBox="1"/>
      </cdr:nvSpPr>
      <cdr:spPr>
        <a:xfrm xmlns:a="http://schemas.openxmlformats.org/drawingml/2006/main">
          <a:off x="5294313" y="5520267"/>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0.34296</cdr:x>
      <cdr:y>0.75556</cdr:y>
    </cdr:from>
    <cdr:to>
      <cdr:x>0.42296</cdr:x>
      <cdr:y>0.88889</cdr:y>
    </cdr:to>
    <cdr:sp macro="" textlink="">
      <cdr:nvSpPr>
        <cdr:cNvPr id="9" name="TextBox 8"/>
        <cdr:cNvSpPr txBox="1"/>
      </cdr:nvSpPr>
      <cdr:spPr>
        <a:xfrm xmlns:a="http://schemas.openxmlformats.org/drawingml/2006/main">
          <a:off x="3920066" y="5181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0.2763</cdr:x>
      <cdr:y>0.6284</cdr:y>
    </cdr:from>
    <cdr:to>
      <cdr:x>0.3563</cdr:x>
      <cdr:y>0.76173</cdr:y>
    </cdr:to>
    <cdr:sp macro="" textlink="">
      <cdr:nvSpPr>
        <cdr:cNvPr id="10" name="TextBox 9"/>
        <cdr:cNvSpPr txBox="1"/>
      </cdr:nvSpPr>
      <cdr:spPr>
        <a:xfrm xmlns:a="http://schemas.openxmlformats.org/drawingml/2006/main">
          <a:off x="3158066" y="4309534"/>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0.36027</cdr:x>
      <cdr:y>0.18643</cdr:y>
    </cdr:from>
    <cdr:to>
      <cdr:x>0.44027</cdr:x>
      <cdr:y>0.31976</cdr:y>
    </cdr:to>
    <cdr:sp macro="" textlink="">
      <cdr:nvSpPr>
        <cdr:cNvPr id="11" name="TextBox 10"/>
        <cdr:cNvSpPr txBox="1"/>
      </cdr:nvSpPr>
      <cdr:spPr>
        <a:xfrm xmlns:a="http://schemas.openxmlformats.org/drawingml/2006/main">
          <a:off x="3144884" y="976406"/>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0.46</cdr:x>
      <cdr:y>0.12767</cdr:y>
    </cdr:from>
    <cdr:to>
      <cdr:x>0.54</cdr:x>
      <cdr:y>0.261</cdr:y>
    </cdr:to>
    <cdr:sp macro="" textlink="">
      <cdr:nvSpPr>
        <cdr:cNvPr id="12" name="TextBox 11"/>
        <cdr:cNvSpPr txBox="1"/>
      </cdr:nvSpPr>
      <cdr:spPr>
        <a:xfrm xmlns:a="http://schemas.openxmlformats.org/drawingml/2006/main">
          <a:off x="4015401" y="668657"/>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0.56282</cdr:x>
      <cdr:y>0.18643</cdr:y>
    </cdr:from>
    <cdr:to>
      <cdr:x>0.64282</cdr:x>
      <cdr:y>0.31976</cdr:y>
    </cdr:to>
    <cdr:sp macro="" textlink="">
      <cdr:nvSpPr>
        <cdr:cNvPr id="13" name="TextBox 12"/>
        <cdr:cNvSpPr txBox="1"/>
      </cdr:nvSpPr>
      <cdr:spPr>
        <a:xfrm xmlns:a="http://schemas.openxmlformats.org/drawingml/2006/main">
          <a:off x="4912911" y="976406"/>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4</a:t>
          </a:r>
        </a:p>
      </cdr:txBody>
    </cdr:sp>
  </cdr:relSizeAnchor>
  <cdr:relSizeAnchor xmlns:cdr="http://schemas.openxmlformats.org/drawingml/2006/chartDrawing">
    <cdr:from>
      <cdr:x>0.63574</cdr:x>
      <cdr:y>0.3067</cdr:y>
    </cdr:from>
    <cdr:to>
      <cdr:x>0.71574</cdr:x>
      <cdr:y>0.44003</cdr:y>
    </cdr:to>
    <cdr:sp macro="" textlink="">
      <cdr:nvSpPr>
        <cdr:cNvPr id="14" name="TextBox 13"/>
        <cdr:cNvSpPr txBox="1"/>
      </cdr:nvSpPr>
      <cdr:spPr>
        <a:xfrm xmlns:a="http://schemas.openxmlformats.org/drawingml/2006/main">
          <a:off x="5549417" y="1606354"/>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4</a:t>
          </a:r>
        </a:p>
      </cdr:txBody>
    </cdr:sp>
  </cdr:relSizeAnchor>
</c:userShapes>
</file>

<file path=ppt/drawings/drawing4.xml><?xml version="1.0" encoding="utf-8"?>
<c:userShapes xmlns:c="http://schemas.openxmlformats.org/drawingml/2006/chart">
  <cdr:relSizeAnchor xmlns:cdr="http://schemas.openxmlformats.org/drawingml/2006/chartDrawing">
    <cdr:from>
      <cdr:x>0.78934</cdr:x>
      <cdr:y>0.11111</cdr:y>
    </cdr:from>
    <cdr:to>
      <cdr:x>0.86987</cdr:x>
      <cdr:y>0.24444</cdr:y>
    </cdr:to>
    <cdr:sp macro="" textlink="">
      <cdr:nvSpPr>
        <cdr:cNvPr id="2" name="TextBox 1"/>
        <cdr:cNvSpPr txBox="1"/>
      </cdr:nvSpPr>
      <cdr:spPr>
        <a:xfrm xmlns:a="http://schemas.openxmlformats.org/drawingml/2006/main">
          <a:off x="8961967" y="76200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dirty="0"/>
        </a:p>
      </cdr:txBody>
    </cdr:sp>
  </cdr:relSizeAnchor>
</c:userShapes>
</file>

<file path=ppt/drawings/drawing5.xml><?xml version="1.0" encoding="utf-8"?>
<c:userShapes xmlns:c="http://schemas.openxmlformats.org/drawingml/2006/chart">
  <cdr:relSizeAnchor xmlns:cdr="http://schemas.openxmlformats.org/drawingml/2006/chartDrawing">
    <cdr:from>
      <cdr:x>0.24667</cdr:x>
      <cdr:y>0.4614</cdr:y>
    </cdr:from>
    <cdr:to>
      <cdr:x>0.32667</cdr:x>
      <cdr:y>0.59474</cdr:y>
    </cdr:to>
    <cdr:sp macro="" textlink="">
      <cdr:nvSpPr>
        <cdr:cNvPr id="2" name="TextBox 1"/>
        <cdr:cNvSpPr txBox="1"/>
      </cdr:nvSpPr>
      <cdr:spPr>
        <a:xfrm xmlns:a="http://schemas.openxmlformats.org/drawingml/2006/main">
          <a:off x="2819438" y="3164282"/>
          <a:ext cx="914400" cy="914446"/>
        </a:xfrm>
        <a:prstGeom xmlns:a="http://schemas.openxmlformats.org/drawingml/2006/main" prst="rect">
          <a:avLst/>
        </a:prstGeom>
      </cdr:spPr>
      <cdr:txBody>
        <a:bodyPr xmlns:a="http://schemas.openxmlformats.org/drawingml/2006/main" vertOverflow="clip" wrap="none" rtlCol="0" anchor="ctr"/>
        <a:lstStyle xmlns:a="http://schemas.openxmlformats.org/drawingml/2006/main"/>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0.28074</cdr:x>
      <cdr:y>0.28519</cdr:y>
    </cdr:from>
    <cdr:to>
      <cdr:x>0.36074</cdr:x>
      <cdr:y>0.41852</cdr:y>
    </cdr:to>
    <cdr:sp macro="" textlink="">
      <cdr:nvSpPr>
        <cdr:cNvPr id="3" name="TextBox 2"/>
        <cdr:cNvSpPr txBox="1"/>
      </cdr:nvSpPr>
      <cdr:spPr>
        <a:xfrm xmlns:a="http://schemas.openxmlformats.org/drawingml/2006/main">
          <a:off x="3208867" y="19558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0.6729</cdr:x>
      <cdr:y>0.45965</cdr:y>
    </cdr:from>
    <cdr:to>
      <cdr:x>0.7529</cdr:x>
      <cdr:y>0.59299</cdr:y>
    </cdr:to>
    <cdr:sp macro="" textlink="">
      <cdr:nvSpPr>
        <cdr:cNvPr id="4" name="TextBox 3"/>
        <cdr:cNvSpPr txBox="1"/>
      </cdr:nvSpPr>
      <cdr:spPr>
        <a:xfrm xmlns:a="http://schemas.openxmlformats.org/drawingml/2006/main">
          <a:off x="7691300" y="3152251"/>
          <a:ext cx="914400" cy="91444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4</a:t>
          </a:r>
          <a:endParaRPr lang="en-US" sz="4000" dirty="0"/>
        </a:p>
      </cdr:txBody>
    </cdr:sp>
  </cdr:relSizeAnchor>
  <cdr:relSizeAnchor xmlns:cdr="http://schemas.openxmlformats.org/drawingml/2006/chartDrawing">
    <cdr:from>
      <cdr:x>0.63926</cdr:x>
      <cdr:y>0.62222</cdr:y>
    </cdr:from>
    <cdr:to>
      <cdr:x>0.71926</cdr:x>
      <cdr:y>0.75556</cdr:y>
    </cdr:to>
    <cdr:sp macro="" textlink="">
      <cdr:nvSpPr>
        <cdr:cNvPr id="6" name="TextBox 5"/>
        <cdr:cNvSpPr txBox="1"/>
      </cdr:nvSpPr>
      <cdr:spPr>
        <a:xfrm xmlns:a="http://schemas.openxmlformats.org/drawingml/2006/main">
          <a:off x="7306734" y="42672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smtClean="0"/>
            <a:t>4</a:t>
          </a:r>
          <a:endParaRPr lang="en-US" sz="4000" dirty="0"/>
        </a:p>
      </cdr:txBody>
    </cdr:sp>
  </cdr:relSizeAnchor>
  <cdr:relSizeAnchor xmlns:cdr="http://schemas.openxmlformats.org/drawingml/2006/chartDrawing">
    <cdr:from>
      <cdr:x>0.55926</cdr:x>
      <cdr:y>0.71852</cdr:y>
    </cdr:from>
    <cdr:to>
      <cdr:x>0.63926</cdr:x>
      <cdr:y>0.85185</cdr:y>
    </cdr:to>
    <cdr:sp macro="" textlink="">
      <cdr:nvSpPr>
        <cdr:cNvPr id="7" name="TextBox 6"/>
        <cdr:cNvSpPr txBox="1"/>
      </cdr:nvSpPr>
      <cdr:spPr>
        <a:xfrm xmlns:a="http://schemas.openxmlformats.org/drawingml/2006/main">
          <a:off x="6392334" y="4927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0.46319</cdr:x>
      <cdr:y>0.80494</cdr:y>
    </cdr:from>
    <cdr:to>
      <cdr:x>0.54319</cdr:x>
      <cdr:y>0.93827</cdr:y>
    </cdr:to>
    <cdr:sp macro="" textlink="">
      <cdr:nvSpPr>
        <cdr:cNvPr id="8" name="TextBox 7"/>
        <cdr:cNvSpPr txBox="1"/>
      </cdr:nvSpPr>
      <cdr:spPr>
        <a:xfrm xmlns:a="http://schemas.openxmlformats.org/drawingml/2006/main">
          <a:off x="5294313" y="5520267"/>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0.34296</cdr:x>
      <cdr:y>0.75556</cdr:y>
    </cdr:from>
    <cdr:to>
      <cdr:x>0.42296</cdr:x>
      <cdr:y>0.88889</cdr:y>
    </cdr:to>
    <cdr:sp macro="" textlink="">
      <cdr:nvSpPr>
        <cdr:cNvPr id="9" name="TextBox 8"/>
        <cdr:cNvSpPr txBox="1"/>
      </cdr:nvSpPr>
      <cdr:spPr>
        <a:xfrm xmlns:a="http://schemas.openxmlformats.org/drawingml/2006/main">
          <a:off x="3920066" y="5181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0.2763</cdr:x>
      <cdr:y>0.6284</cdr:y>
    </cdr:from>
    <cdr:to>
      <cdr:x>0.3563</cdr:x>
      <cdr:y>0.76173</cdr:y>
    </cdr:to>
    <cdr:sp macro="" textlink="">
      <cdr:nvSpPr>
        <cdr:cNvPr id="10" name="TextBox 9"/>
        <cdr:cNvSpPr txBox="1"/>
      </cdr:nvSpPr>
      <cdr:spPr>
        <a:xfrm xmlns:a="http://schemas.openxmlformats.org/drawingml/2006/main">
          <a:off x="3158066" y="4309534"/>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2</a:t>
          </a:r>
          <a:endParaRPr lang="en-US" sz="4000" dirty="0"/>
        </a:p>
      </cdr:txBody>
    </cdr:sp>
  </cdr:relSizeAnchor>
</c:userShapes>
</file>

<file path=ppt/drawings/drawing6.xml><?xml version="1.0" encoding="utf-8"?>
<c:userShapes xmlns:c="http://schemas.openxmlformats.org/drawingml/2006/chart">
  <cdr:relSizeAnchor xmlns:cdr="http://schemas.openxmlformats.org/drawingml/2006/chartDrawing">
    <cdr:from>
      <cdr:x>0.24667</cdr:x>
      <cdr:y>0.4614</cdr:y>
    </cdr:from>
    <cdr:to>
      <cdr:x>0.32667</cdr:x>
      <cdr:y>0.59474</cdr:y>
    </cdr:to>
    <cdr:sp macro="" textlink="">
      <cdr:nvSpPr>
        <cdr:cNvPr id="2" name="TextBox 1"/>
        <cdr:cNvSpPr txBox="1"/>
      </cdr:nvSpPr>
      <cdr:spPr>
        <a:xfrm xmlns:a="http://schemas.openxmlformats.org/drawingml/2006/main">
          <a:off x="2819438" y="3164282"/>
          <a:ext cx="914400" cy="914446"/>
        </a:xfrm>
        <a:prstGeom xmlns:a="http://schemas.openxmlformats.org/drawingml/2006/main" prst="rect">
          <a:avLst/>
        </a:prstGeom>
      </cdr:spPr>
      <cdr:txBody>
        <a:bodyPr xmlns:a="http://schemas.openxmlformats.org/drawingml/2006/main" vertOverflow="clip" wrap="none" rtlCol="0" anchor="ctr"/>
        <a:lstStyle xmlns:a="http://schemas.openxmlformats.org/drawingml/2006/main"/>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0.28268</cdr:x>
      <cdr:y>0.28519</cdr:y>
    </cdr:from>
    <cdr:to>
      <cdr:x>0.36268</cdr:x>
      <cdr:y>0.41852</cdr:y>
    </cdr:to>
    <cdr:sp macro="" textlink="">
      <cdr:nvSpPr>
        <cdr:cNvPr id="3" name="TextBox 2"/>
        <cdr:cNvSpPr txBox="1"/>
      </cdr:nvSpPr>
      <cdr:spPr>
        <a:xfrm xmlns:a="http://schemas.openxmlformats.org/drawingml/2006/main">
          <a:off x="2467550" y="1493677"/>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1</a:t>
          </a:r>
          <a:endParaRPr lang="en-US" sz="4000" dirty="0"/>
        </a:p>
      </cdr:txBody>
    </cdr:sp>
  </cdr:relSizeAnchor>
  <cdr:relSizeAnchor xmlns:cdr="http://schemas.openxmlformats.org/drawingml/2006/chartDrawing">
    <cdr:from>
      <cdr:x>0.6729</cdr:x>
      <cdr:y>0.45965</cdr:y>
    </cdr:from>
    <cdr:to>
      <cdr:x>0.7529</cdr:x>
      <cdr:y>0.59299</cdr:y>
    </cdr:to>
    <cdr:sp macro="" textlink="">
      <cdr:nvSpPr>
        <cdr:cNvPr id="4" name="TextBox 3"/>
        <cdr:cNvSpPr txBox="1"/>
      </cdr:nvSpPr>
      <cdr:spPr>
        <a:xfrm xmlns:a="http://schemas.openxmlformats.org/drawingml/2006/main">
          <a:off x="7691300" y="3152251"/>
          <a:ext cx="914400" cy="91444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6</a:t>
          </a:r>
          <a:endParaRPr lang="en-US" sz="4000" dirty="0"/>
        </a:p>
      </cdr:txBody>
    </cdr:sp>
  </cdr:relSizeAnchor>
  <cdr:relSizeAnchor xmlns:cdr="http://schemas.openxmlformats.org/drawingml/2006/chartDrawing">
    <cdr:from>
      <cdr:x>0.63926</cdr:x>
      <cdr:y>0.62222</cdr:y>
    </cdr:from>
    <cdr:to>
      <cdr:x>0.71926</cdr:x>
      <cdr:y>0.75556</cdr:y>
    </cdr:to>
    <cdr:sp macro="" textlink="">
      <cdr:nvSpPr>
        <cdr:cNvPr id="6" name="TextBox 5"/>
        <cdr:cNvSpPr txBox="1"/>
      </cdr:nvSpPr>
      <cdr:spPr>
        <a:xfrm xmlns:a="http://schemas.openxmlformats.org/drawingml/2006/main">
          <a:off x="7306734" y="42672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6</a:t>
          </a:r>
        </a:p>
      </cdr:txBody>
    </cdr:sp>
  </cdr:relSizeAnchor>
  <cdr:relSizeAnchor xmlns:cdr="http://schemas.openxmlformats.org/drawingml/2006/chartDrawing">
    <cdr:from>
      <cdr:x>0.55926</cdr:x>
      <cdr:y>0.71852</cdr:y>
    </cdr:from>
    <cdr:to>
      <cdr:x>0.63926</cdr:x>
      <cdr:y>0.85185</cdr:y>
    </cdr:to>
    <cdr:sp macro="" textlink="">
      <cdr:nvSpPr>
        <cdr:cNvPr id="7" name="TextBox 6"/>
        <cdr:cNvSpPr txBox="1"/>
      </cdr:nvSpPr>
      <cdr:spPr>
        <a:xfrm xmlns:a="http://schemas.openxmlformats.org/drawingml/2006/main">
          <a:off x="6392334" y="4927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0.46319</cdr:x>
      <cdr:y>0.80494</cdr:y>
    </cdr:from>
    <cdr:to>
      <cdr:x>0.54319</cdr:x>
      <cdr:y>0.93827</cdr:y>
    </cdr:to>
    <cdr:sp macro="" textlink="">
      <cdr:nvSpPr>
        <cdr:cNvPr id="8" name="TextBox 7"/>
        <cdr:cNvSpPr txBox="1"/>
      </cdr:nvSpPr>
      <cdr:spPr>
        <a:xfrm xmlns:a="http://schemas.openxmlformats.org/drawingml/2006/main">
          <a:off x="5294313" y="5520267"/>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3</a:t>
          </a:r>
        </a:p>
      </cdr:txBody>
    </cdr:sp>
  </cdr:relSizeAnchor>
  <cdr:relSizeAnchor xmlns:cdr="http://schemas.openxmlformats.org/drawingml/2006/chartDrawing">
    <cdr:from>
      <cdr:x>0.34296</cdr:x>
      <cdr:y>0.75556</cdr:y>
    </cdr:from>
    <cdr:to>
      <cdr:x>0.42296</cdr:x>
      <cdr:y>0.88889</cdr:y>
    </cdr:to>
    <cdr:sp macro="" textlink="">
      <cdr:nvSpPr>
        <cdr:cNvPr id="9" name="TextBox 8"/>
        <cdr:cNvSpPr txBox="1"/>
      </cdr:nvSpPr>
      <cdr:spPr>
        <a:xfrm xmlns:a="http://schemas.openxmlformats.org/drawingml/2006/main">
          <a:off x="3920066" y="5181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0.2763</cdr:x>
      <cdr:y>0.6284</cdr:y>
    </cdr:from>
    <cdr:to>
      <cdr:x>0.3563</cdr:x>
      <cdr:y>0.76173</cdr:y>
    </cdr:to>
    <cdr:sp macro="" textlink="">
      <cdr:nvSpPr>
        <cdr:cNvPr id="10" name="TextBox 9"/>
        <cdr:cNvSpPr txBox="1"/>
      </cdr:nvSpPr>
      <cdr:spPr>
        <a:xfrm xmlns:a="http://schemas.openxmlformats.org/drawingml/2006/main">
          <a:off x="3158066" y="4309534"/>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0.36027</cdr:x>
      <cdr:y>0.18643</cdr:y>
    </cdr:from>
    <cdr:to>
      <cdr:x>0.44027</cdr:x>
      <cdr:y>0.31976</cdr:y>
    </cdr:to>
    <cdr:sp macro="" textlink="">
      <cdr:nvSpPr>
        <cdr:cNvPr id="11" name="TextBox 10"/>
        <cdr:cNvSpPr txBox="1"/>
      </cdr:nvSpPr>
      <cdr:spPr>
        <a:xfrm xmlns:a="http://schemas.openxmlformats.org/drawingml/2006/main">
          <a:off x="3144884" y="976406"/>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0.46</cdr:x>
      <cdr:y>0.12767</cdr:y>
    </cdr:from>
    <cdr:to>
      <cdr:x>0.54</cdr:x>
      <cdr:y>0.261</cdr:y>
    </cdr:to>
    <cdr:sp macro="" textlink="">
      <cdr:nvSpPr>
        <cdr:cNvPr id="12" name="TextBox 11"/>
        <cdr:cNvSpPr txBox="1"/>
      </cdr:nvSpPr>
      <cdr:spPr>
        <a:xfrm xmlns:a="http://schemas.openxmlformats.org/drawingml/2006/main">
          <a:off x="4015401" y="668657"/>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0.56282</cdr:x>
      <cdr:y>0.18643</cdr:y>
    </cdr:from>
    <cdr:to>
      <cdr:x>0.64282</cdr:x>
      <cdr:y>0.31976</cdr:y>
    </cdr:to>
    <cdr:sp macro="" textlink="">
      <cdr:nvSpPr>
        <cdr:cNvPr id="13" name="TextBox 12"/>
        <cdr:cNvSpPr txBox="1"/>
      </cdr:nvSpPr>
      <cdr:spPr>
        <a:xfrm xmlns:a="http://schemas.openxmlformats.org/drawingml/2006/main">
          <a:off x="4912911" y="976406"/>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6</a:t>
          </a:r>
        </a:p>
      </cdr:txBody>
    </cdr:sp>
  </cdr:relSizeAnchor>
  <cdr:relSizeAnchor xmlns:cdr="http://schemas.openxmlformats.org/drawingml/2006/chartDrawing">
    <cdr:from>
      <cdr:x>0.63574</cdr:x>
      <cdr:y>0.3067</cdr:y>
    </cdr:from>
    <cdr:to>
      <cdr:x>0.71574</cdr:x>
      <cdr:y>0.44003</cdr:y>
    </cdr:to>
    <cdr:sp macro="" textlink="">
      <cdr:nvSpPr>
        <cdr:cNvPr id="14" name="TextBox 13"/>
        <cdr:cNvSpPr txBox="1"/>
      </cdr:nvSpPr>
      <cdr:spPr>
        <a:xfrm xmlns:a="http://schemas.openxmlformats.org/drawingml/2006/main">
          <a:off x="5549417" y="1606354"/>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6</a:t>
          </a:r>
        </a:p>
      </cdr:txBody>
    </cdr:sp>
  </cdr:relSizeAnchor>
  <cdr:relSizeAnchor xmlns:cdr="http://schemas.openxmlformats.org/drawingml/2006/chartDrawing">
    <cdr:from>
      <cdr:x>0.18508</cdr:x>
      <cdr:y>0.3381</cdr:y>
    </cdr:from>
    <cdr:to>
      <cdr:x>0.26508</cdr:x>
      <cdr:y>0.47144</cdr:y>
    </cdr:to>
    <cdr:sp macro="" textlink="">
      <cdr:nvSpPr>
        <cdr:cNvPr id="15" name="TextBox 14"/>
        <cdr:cNvSpPr txBox="1"/>
      </cdr:nvSpPr>
      <cdr:spPr>
        <a:xfrm xmlns:a="http://schemas.openxmlformats.org/drawingml/2006/main">
          <a:off x="1615566" y="1770795"/>
          <a:ext cx="698331" cy="69836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0.27758</cdr:x>
      <cdr:y>0.848</cdr:y>
    </cdr:from>
    <cdr:to>
      <cdr:x>0.35758</cdr:x>
      <cdr:y>0.98134</cdr:y>
    </cdr:to>
    <cdr:sp macro="" textlink="">
      <cdr:nvSpPr>
        <cdr:cNvPr id="16" name="TextBox 15"/>
        <cdr:cNvSpPr txBox="1"/>
      </cdr:nvSpPr>
      <cdr:spPr>
        <a:xfrm xmlns:a="http://schemas.openxmlformats.org/drawingml/2006/main">
          <a:off x="2423013" y="4441400"/>
          <a:ext cx="698331" cy="69836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4</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BB2FB6-4886-1B4B-A4B6-A0DC4297E045}" type="datetimeFigureOut">
              <a:rPr lang="en-US" smtClean="0"/>
              <a:t>8/31/17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A2FA91-5F73-9642-AF24-4A2A88CFD52F}" type="slidenum">
              <a:rPr lang="en-US" smtClean="0"/>
              <a:t>‹#›</a:t>
            </a:fld>
            <a:endParaRPr lang="en-US"/>
          </a:p>
        </p:txBody>
      </p:sp>
    </p:spTree>
    <p:extLst>
      <p:ext uri="{BB962C8B-B14F-4D97-AF65-F5344CB8AC3E}">
        <p14:creationId xmlns:p14="http://schemas.microsoft.com/office/powerpoint/2010/main" val="61516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2</a:t>
            </a:fld>
            <a:endParaRPr lang="en-US"/>
          </a:p>
        </p:txBody>
      </p:sp>
    </p:spTree>
    <p:extLst>
      <p:ext uri="{BB962C8B-B14F-4D97-AF65-F5344CB8AC3E}">
        <p14:creationId xmlns:p14="http://schemas.microsoft.com/office/powerpoint/2010/main" val="1327506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14</a:t>
            </a:fld>
            <a:endParaRPr lang="en-US"/>
          </a:p>
        </p:txBody>
      </p:sp>
    </p:spTree>
    <p:extLst>
      <p:ext uri="{BB962C8B-B14F-4D97-AF65-F5344CB8AC3E}">
        <p14:creationId xmlns:p14="http://schemas.microsoft.com/office/powerpoint/2010/main" val="12041895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smtClean="0"/>
              <a:t>RGC_HFA</a:t>
            </a:r>
            <a:r>
              <a:rPr lang="ja-JP" altLang="en-US" dirty="0" smtClean="0"/>
              <a:t>と</a:t>
            </a:r>
            <a:r>
              <a:rPr lang="en-US" altLang="ja-JP" dirty="0" smtClean="0"/>
              <a:t>RGC_OCT</a:t>
            </a:r>
            <a:r>
              <a:rPr lang="ja-JP" altLang="en-US" dirty="0" smtClean="0"/>
              <a:t>の対応を調べました。</a:t>
            </a:r>
            <a:endParaRPr lang="en-US" dirty="0" smtClean="0"/>
          </a:p>
          <a:p>
            <a:r>
              <a:rPr lang="en-US" dirty="0" err="1" smtClean="0"/>
              <a:t>cpRNFLT</a:t>
            </a:r>
            <a:r>
              <a:rPr lang="ja-JP" altLang="en-US" dirty="0" smtClean="0"/>
              <a:t>の角度を増加させるほど、</a:t>
            </a:r>
            <a:r>
              <a:rPr lang="en-US" altLang="ja-JP" dirty="0" smtClean="0"/>
              <a:t>RGC_HFA</a:t>
            </a:r>
            <a:r>
              <a:rPr lang="ja-JP" altLang="en-US" dirty="0" smtClean="0"/>
              <a:t>との対応が改善しました。結果、</a:t>
            </a:r>
            <a:r>
              <a:rPr lang="en-US" altLang="ja-JP" dirty="0" smtClean="0"/>
              <a:t>RGC_OCT</a:t>
            </a:r>
            <a:r>
              <a:rPr lang="ja-JP" altLang="en-US" dirty="0" smtClean="0"/>
              <a:t>は</a:t>
            </a:r>
            <a:r>
              <a:rPr lang="en-US" altLang="ja-JP" dirty="0" smtClean="0"/>
              <a:t>cpRNFLT360°</a:t>
            </a:r>
            <a:r>
              <a:rPr lang="ja-JP" altLang="en-US" dirty="0" smtClean="0"/>
              <a:t>を採用すると、最良の結果となります。</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16</a:t>
            </a:fld>
            <a:endParaRPr lang="en-US"/>
          </a:p>
        </p:txBody>
      </p:sp>
    </p:spTree>
    <p:extLst>
      <p:ext uri="{BB962C8B-B14F-4D97-AF65-F5344CB8AC3E}">
        <p14:creationId xmlns:p14="http://schemas.microsoft.com/office/powerpoint/2010/main" val="2126095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smtClean="0"/>
              <a:t>10-2</a:t>
            </a:r>
            <a:r>
              <a:rPr lang="ja-JP" altLang="en-US" dirty="0" smtClean="0"/>
              <a:t>測定点の視神経乳頭の対応を既報で確認すると、</a:t>
            </a:r>
            <a:r>
              <a:rPr lang="en-US" altLang="ja-JP" dirty="0" smtClean="0"/>
              <a:t>Hood</a:t>
            </a:r>
            <a:r>
              <a:rPr lang="ja-JP" altLang="en-US" dirty="0" smtClean="0"/>
              <a:t>らは中心</a:t>
            </a:r>
            <a:r>
              <a:rPr lang="en-US" altLang="ja-JP" dirty="0" smtClean="0"/>
              <a:t>8</a:t>
            </a:r>
            <a:r>
              <a:rPr lang="ja-JP" altLang="en-US" dirty="0" smtClean="0"/>
              <a:t>度の黄斑からの神経線維の走行を左図の様に示し、</a:t>
            </a:r>
            <a:r>
              <a:rPr lang="en-US" altLang="ja-JP" dirty="0" smtClean="0"/>
              <a:t>Nakanishi</a:t>
            </a:r>
            <a:r>
              <a:rPr lang="ja-JP" altLang="en-US" dirty="0" smtClean="0"/>
              <a:t>らは因子分析をもちいて、右図の様に対応を示しています。</a:t>
            </a:r>
            <a:endParaRPr lang="en-US" altLang="ja-JP" dirty="0" smtClean="0"/>
          </a:p>
          <a:p>
            <a:r>
              <a:rPr lang="ja-JP" altLang="en-US" dirty="0" smtClean="0"/>
              <a:t>いずれにしても、中心</a:t>
            </a:r>
            <a:r>
              <a:rPr lang="en-US" altLang="ja-JP" dirty="0" smtClean="0"/>
              <a:t>10°</a:t>
            </a:r>
            <a:r>
              <a:rPr lang="ja-JP" altLang="en-US" dirty="0" smtClean="0"/>
              <a:t>内の神経線維が視神経乳頭全体の神経線維をカバーするというのは解剖学的に誤りといえます。</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17</a:t>
            </a:fld>
            <a:endParaRPr lang="en-US"/>
          </a:p>
        </p:txBody>
      </p:sp>
    </p:spTree>
    <p:extLst>
      <p:ext uri="{BB962C8B-B14F-4D97-AF65-F5344CB8AC3E}">
        <p14:creationId xmlns:p14="http://schemas.microsoft.com/office/powerpoint/2010/main" val="7133525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smtClean="0"/>
              <a:t>10-2</a:t>
            </a:r>
            <a:r>
              <a:rPr lang="ja-JP" altLang="en-US" dirty="0" smtClean="0"/>
              <a:t>測定点の視神経乳頭の対応を既報で確認すると、</a:t>
            </a:r>
            <a:r>
              <a:rPr lang="en-US" altLang="ja-JP" dirty="0" smtClean="0"/>
              <a:t>Hood</a:t>
            </a:r>
            <a:r>
              <a:rPr lang="ja-JP" altLang="en-US" dirty="0" smtClean="0"/>
              <a:t>らは中心</a:t>
            </a:r>
            <a:r>
              <a:rPr lang="en-US" altLang="ja-JP" dirty="0" smtClean="0"/>
              <a:t>8</a:t>
            </a:r>
            <a:r>
              <a:rPr lang="ja-JP" altLang="en-US" dirty="0" smtClean="0"/>
              <a:t>度の黄斑からの神経線維の走行を左図の様に示し、</a:t>
            </a:r>
            <a:r>
              <a:rPr lang="en-US" altLang="ja-JP" dirty="0" smtClean="0"/>
              <a:t>Nakanishi</a:t>
            </a:r>
            <a:r>
              <a:rPr lang="ja-JP" altLang="en-US" dirty="0" smtClean="0"/>
              <a:t>らは因子分析をもちいて、右図の様に対応を示しています。</a:t>
            </a:r>
            <a:endParaRPr lang="en-US" altLang="ja-JP" dirty="0" smtClean="0"/>
          </a:p>
          <a:p>
            <a:r>
              <a:rPr lang="ja-JP" altLang="en-US" dirty="0" smtClean="0"/>
              <a:t>いずれにしても、中心</a:t>
            </a:r>
            <a:r>
              <a:rPr lang="en-US" altLang="ja-JP" dirty="0" smtClean="0"/>
              <a:t>10°</a:t>
            </a:r>
            <a:r>
              <a:rPr lang="ja-JP" altLang="en-US" dirty="0" smtClean="0"/>
              <a:t>内の神経線維が視神経乳頭全体の神経線維をカバーするというのは解剖学的に誤りといえます。</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18</a:t>
            </a:fld>
            <a:endParaRPr lang="en-US"/>
          </a:p>
        </p:txBody>
      </p:sp>
    </p:spTree>
    <p:extLst>
      <p:ext uri="{BB962C8B-B14F-4D97-AF65-F5344CB8AC3E}">
        <p14:creationId xmlns:p14="http://schemas.microsoft.com/office/powerpoint/2010/main" val="128019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19</a:t>
            </a:fld>
            <a:endParaRPr lang="en-US"/>
          </a:p>
        </p:txBody>
      </p:sp>
    </p:spTree>
    <p:extLst>
      <p:ext uri="{BB962C8B-B14F-4D97-AF65-F5344CB8AC3E}">
        <p14:creationId xmlns:p14="http://schemas.microsoft.com/office/powerpoint/2010/main" val="1229660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そこで、黄斑部の</a:t>
            </a:r>
            <a:endParaRPr lang="en-US" altLang="ja-JP" dirty="0" smtClean="0"/>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20</a:t>
            </a:fld>
            <a:endParaRPr lang="en-US"/>
          </a:p>
        </p:txBody>
      </p:sp>
    </p:spTree>
    <p:extLst>
      <p:ext uri="{BB962C8B-B14F-4D97-AF65-F5344CB8AC3E}">
        <p14:creationId xmlns:p14="http://schemas.microsoft.com/office/powerpoint/2010/main" val="7072650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23</a:t>
            </a:fld>
            <a:endParaRPr lang="en-US"/>
          </a:p>
        </p:txBody>
      </p:sp>
    </p:spTree>
    <p:extLst>
      <p:ext uri="{BB962C8B-B14F-4D97-AF65-F5344CB8AC3E}">
        <p14:creationId xmlns:p14="http://schemas.microsoft.com/office/powerpoint/2010/main" val="7591989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24</a:t>
            </a:fld>
            <a:endParaRPr lang="en-US"/>
          </a:p>
        </p:txBody>
      </p:sp>
    </p:spTree>
    <p:extLst>
      <p:ext uri="{BB962C8B-B14F-4D97-AF65-F5344CB8AC3E}">
        <p14:creationId xmlns:p14="http://schemas.microsoft.com/office/powerpoint/2010/main" val="311168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77" name="Shape 177"/>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ja-JP"/>
              <a:t>26</a:t>
            </a:fld>
            <a:endParaRPr lang="ja-JP"/>
          </a:p>
        </p:txBody>
      </p:sp>
    </p:spTree>
    <p:extLst>
      <p:ext uri="{BB962C8B-B14F-4D97-AF65-F5344CB8AC3E}">
        <p14:creationId xmlns:p14="http://schemas.microsoft.com/office/powerpoint/2010/main" val="12409806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77" name="Shape 177"/>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ja-JP"/>
              <a:t>28</a:t>
            </a:fld>
            <a:endParaRPr lang="ja-JP"/>
          </a:p>
        </p:txBody>
      </p:sp>
    </p:spTree>
    <p:extLst>
      <p:ext uri="{BB962C8B-B14F-4D97-AF65-F5344CB8AC3E}">
        <p14:creationId xmlns:p14="http://schemas.microsoft.com/office/powerpoint/2010/main" val="2088094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315"/>
              </a:spcBef>
              <a:spcAft>
                <a:spcPts val="0"/>
              </a:spcAft>
              <a:buClr>
                <a:schemeClr val="dk1"/>
              </a:buClr>
              <a:buSzPct val="25000"/>
              <a:buFont typeface="Calibri"/>
              <a:buNone/>
            </a:pPr>
            <a:r>
              <a:rPr lang="en-US" sz="1050" b="0" i="0" u="none" strike="noStrike" cap="none" dirty="0" smtClean="0">
                <a:solidFill>
                  <a:schemeClr val="dk1"/>
                </a:solidFill>
                <a:latin typeface="Calibri"/>
                <a:ea typeface="Calibri"/>
                <a:cs typeface="Calibri"/>
                <a:sym typeface="Calibri"/>
              </a:rPr>
              <a:t>2009</a:t>
            </a:r>
            <a:r>
              <a:rPr lang="en-US" sz="1050" b="0" i="0" u="none" strike="noStrike" cap="none" dirty="0">
                <a:solidFill>
                  <a:schemeClr val="dk1"/>
                </a:solidFill>
                <a:latin typeface="Calibri"/>
                <a:ea typeface="Calibri"/>
                <a:cs typeface="Calibri"/>
                <a:sym typeface="Calibri"/>
              </a:rPr>
              <a:t>年9月から2015年7</a:t>
            </a:r>
            <a:r>
              <a:rPr lang="en-US" sz="1050" b="0" i="0" u="none" strike="noStrike" cap="none" dirty="0" smtClean="0">
                <a:solidFill>
                  <a:schemeClr val="dk1"/>
                </a:solidFill>
                <a:latin typeface="Calibri"/>
                <a:ea typeface="Calibri"/>
                <a:cs typeface="Calibri"/>
                <a:sym typeface="Calibri"/>
              </a:rPr>
              <a:t>月までに慈恵医大附属病院緑内障専門外来を受診した345例661眼</a:t>
            </a:r>
            <a:r>
              <a:rPr lang="ja-JP" altLang="en-US" sz="1050" b="0" i="0" u="none" strike="noStrike" cap="none" dirty="0" smtClean="0">
                <a:solidFill>
                  <a:schemeClr val="dk1"/>
                </a:solidFill>
                <a:latin typeface="Calibri"/>
                <a:ea typeface="Calibri"/>
                <a:cs typeface="Calibri"/>
                <a:sym typeface="Calibri"/>
              </a:rPr>
              <a:t>のうちハンフリーの信頼性指標を満たす</a:t>
            </a:r>
            <a:r>
              <a:rPr lang="en-US" altLang="ja-JP" sz="1050" b="0" i="0" u="none" strike="noStrike" cap="none" dirty="0" smtClean="0">
                <a:solidFill>
                  <a:schemeClr val="dk1"/>
                </a:solidFill>
                <a:latin typeface="Calibri"/>
                <a:ea typeface="Calibri"/>
                <a:cs typeface="Calibri"/>
                <a:sym typeface="Calibri"/>
              </a:rPr>
              <a:t>330</a:t>
            </a:r>
            <a:r>
              <a:rPr lang="ja-JP" altLang="en-US" sz="1050" b="0" i="0" u="none" strike="noStrike" cap="none" dirty="0" smtClean="0">
                <a:solidFill>
                  <a:schemeClr val="dk1"/>
                </a:solidFill>
                <a:latin typeface="Calibri"/>
                <a:ea typeface="Calibri"/>
                <a:cs typeface="Calibri"/>
                <a:sym typeface="Calibri"/>
              </a:rPr>
              <a:t>例</a:t>
            </a:r>
            <a:r>
              <a:rPr lang="en-US" altLang="ja-JP" sz="1050" b="0" i="0" u="none" strike="noStrike" cap="none" dirty="0" smtClean="0">
                <a:solidFill>
                  <a:schemeClr val="dk1"/>
                </a:solidFill>
                <a:latin typeface="Calibri"/>
                <a:ea typeface="Calibri"/>
                <a:cs typeface="Calibri"/>
                <a:sym typeface="Calibri"/>
              </a:rPr>
              <a:t>572</a:t>
            </a:r>
            <a:r>
              <a:rPr lang="ja-JP" altLang="en-US" sz="1050" b="0" i="0" u="none" strike="noStrike" cap="none" dirty="0" smtClean="0">
                <a:solidFill>
                  <a:schemeClr val="dk1"/>
                </a:solidFill>
                <a:latin typeface="Calibri"/>
                <a:ea typeface="Calibri"/>
                <a:cs typeface="Calibri"/>
                <a:sym typeface="Calibri"/>
              </a:rPr>
              <a:t>眼です。開放隅角緑内障と正常眼圧緑内障を対象としました★</a:t>
            </a:r>
            <a:endParaRPr sz="1050" b="0" i="0" u="none" strike="noStrike" cap="none" dirty="0">
              <a:solidFill>
                <a:schemeClr val="dk1"/>
              </a:solidFill>
              <a:latin typeface="Calibri"/>
              <a:ea typeface="Calibri"/>
              <a:cs typeface="Calibri"/>
              <a:sym typeface="Calibri"/>
            </a:endParaRPr>
          </a:p>
        </p:txBody>
      </p:sp>
      <p:sp>
        <p:nvSpPr>
          <p:cNvPr id="142" name="Shape 14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64678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Shape 19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92" name="Shape 19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ja-JP"/>
              <a:t>29</a:t>
            </a:fld>
            <a:endParaRPr lang="ja-JP"/>
          </a:p>
        </p:txBody>
      </p:sp>
    </p:spTree>
    <p:extLst>
      <p:ext uri="{BB962C8B-B14F-4D97-AF65-F5344CB8AC3E}">
        <p14:creationId xmlns:p14="http://schemas.microsoft.com/office/powerpoint/2010/main" val="15158817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84" name="Shape 184"/>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ja-JP"/>
              <a:t>30</a:t>
            </a:fld>
            <a:endParaRPr lang="ja-JP"/>
          </a:p>
        </p:txBody>
      </p:sp>
    </p:spTree>
    <p:extLst>
      <p:ext uri="{BB962C8B-B14F-4D97-AF65-F5344CB8AC3E}">
        <p14:creationId xmlns:p14="http://schemas.microsoft.com/office/powerpoint/2010/main" val="11035207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Figure 1.</a:t>
            </a:r>
          </a:p>
          <a:p>
            <a:r>
              <a:rPr lang="en-US" sz="1200" kern="1200" dirty="0" smtClean="0">
                <a:solidFill>
                  <a:schemeClr val="tx1"/>
                </a:solidFill>
                <a:effectLst/>
                <a:latin typeface="+mn-lt"/>
                <a:ea typeface="+mn-ea"/>
                <a:cs typeface="+mn-cs"/>
              </a:rPr>
              <a:t>Healthy (H) and glaucoma (G) retinal nerve </a:t>
            </a:r>
            <a:r>
              <a:rPr lang="en-US" sz="1200" kern="1200" dirty="0" err="1" smtClean="0">
                <a:solidFill>
                  <a:schemeClr val="tx1"/>
                </a:solidFill>
                <a:effectLst/>
                <a:latin typeface="+mn-lt"/>
                <a:ea typeface="+mn-ea"/>
                <a:cs typeface="+mn-cs"/>
              </a:rPr>
              <a:t>fibre</a:t>
            </a:r>
            <a:r>
              <a:rPr lang="en-US" sz="1200" kern="1200" dirty="0" smtClean="0">
                <a:solidFill>
                  <a:schemeClr val="tx1"/>
                </a:solidFill>
                <a:effectLst/>
                <a:latin typeface="+mn-lt"/>
                <a:ea typeface="+mn-ea"/>
                <a:cs typeface="+mn-cs"/>
              </a:rPr>
              <a:t> layer (RNFL) thickness in the mean and in</a:t>
            </a:r>
          </a:p>
          <a:p>
            <a:r>
              <a:rPr lang="en-US" sz="1200" kern="1200" dirty="0" smtClean="0">
                <a:solidFill>
                  <a:schemeClr val="tx1"/>
                </a:solidFill>
                <a:effectLst/>
                <a:latin typeface="+mn-lt"/>
                <a:ea typeface="+mn-ea"/>
                <a:cs typeface="+mn-cs"/>
              </a:rPr>
              <a:t>quadrants with corresponding visual field threshold values. Spline fit is the grey line;</a:t>
            </a:r>
          </a:p>
          <a:p>
            <a:r>
              <a:rPr lang="en-US" sz="1200" kern="1200" dirty="0" smtClean="0">
                <a:solidFill>
                  <a:schemeClr val="tx1"/>
                </a:solidFill>
                <a:effectLst/>
                <a:latin typeface="+mn-lt"/>
                <a:ea typeface="+mn-ea"/>
                <a:cs typeface="+mn-cs"/>
              </a:rPr>
              <a:t>‘broken stick’ model is the black line.</a:t>
            </a:r>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31</a:t>
            </a:fld>
            <a:endParaRPr lang="en-US"/>
          </a:p>
        </p:txBody>
      </p:sp>
    </p:spTree>
    <p:extLst>
      <p:ext uri="{BB962C8B-B14F-4D97-AF65-F5344CB8AC3E}">
        <p14:creationId xmlns:p14="http://schemas.microsoft.com/office/powerpoint/2010/main" val="11078758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Figure 2.</a:t>
            </a:r>
          </a:p>
          <a:p>
            <a:r>
              <a:rPr lang="en-US" sz="1200" kern="1200" dirty="0" smtClean="0">
                <a:solidFill>
                  <a:schemeClr val="tx1"/>
                </a:solidFill>
                <a:effectLst/>
                <a:latin typeface="+mn-lt"/>
                <a:ea typeface="+mn-ea"/>
                <a:cs typeface="+mn-cs"/>
              </a:rPr>
              <a:t>Scatter plot of healthy (H) and glaucoma (G) values using unlogged (1/l) visual field</a:t>
            </a:r>
          </a:p>
          <a:p>
            <a:r>
              <a:rPr lang="en-US" sz="1200" kern="1200" dirty="0" smtClean="0">
                <a:solidFill>
                  <a:schemeClr val="tx1"/>
                </a:solidFill>
                <a:effectLst/>
                <a:latin typeface="+mn-lt"/>
                <a:ea typeface="+mn-ea"/>
                <a:cs typeface="+mn-cs"/>
              </a:rPr>
              <a:t>threshold values. The grey line is a spline fit, and the black line is the two-segment ‘broken</a:t>
            </a:r>
          </a:p>
          <a:p>
            <a:r>
              <a:rPr lang="en-US" sz="1200" kern="1200" dirty="0" smtClean="0">
                <a:solidFill>
                  <a:schemeClr val="tx1"/>
                </a:solidFill>
                <a:effectLst/>
                <a:latin typeface="+mn-lt"/>
                <a:ea typeface="+mn-ea"/>
                <a:cs typeface="+mn-cs"/>
              </a:rPr>
              <a:t>stick’ model. RNFL–retinal nerve fiber layer, L–Lambert.</a:t>
            </a:r>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33</a:t>
            </a:fld>
            <a:endParaRPr lang="en-US"/>
          </a:p>
        </p:txBody>
      </p:sp>
    </p:spTree>
    <p:extLst>
      <p:ext uri="{BB962C8B-B14F-4D97-AF65-F5344CB8AC3E}">
        <p14:creationId xmlns:p14="http://schemas.microsoft.com/office/powerpoint/2010/main" val="21024112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en-US" altLang="ja-JP" sz="1050" dirty="0" smtClean="0">
                <a:latin typeface="+mn-ea"/>
                <a:ea typeface="+mn-ea"/>
              </a:rPr>
              <a:t>HFARGC</a:t>
            </a:r>
            <a:r>
              <a:rPr kumimoji="1" lang="ja-JP" altLang="en-US" sz="1050" dirty="0" smtClean="0">
                <a:latin typeface="+mn-ea"/>
                <a:ea typeface="+mn-ea"/>
              </a:rPr>
              <a:t>と</a:t>
            </a:r>
            <a:r>
              <a:rPr kumimoji="1" lang="en-US" altLang="ja-JP" sz="1050" dirty="0" smtClean="0">
                <a:latin typeface="+mn-ea"/>
                <a:ea typeface="+mn-ea"/>
              </a:rPr>
              <a:t>OCTRGC</a:t>
            </a:r>
            <a:r>
              <a:rPr kumimoji="1" lang="ja-JP" altLang="en-US" sz="1050" dirty="0" smtClean="0">
                <a:latin typeface="+mn-ea"/>
                <a:ea typeface="+mn-ea"/>
              </a:rPr>
              <a:t>の関係をブランドーアルトマン法をもちいて検討しました。</a:t>
            </a:r>
            <a:endParaRPr kumimoji="1" lang="en-US" altLang="ja-JP" sz="1050" dirty="0" smtClean="0">
              <a:latin typeface="+mn-ea"/>
              <a:ea typeface="+mn-ea"/>
            </a:endParaRPr>
          </a:p>
          <a:p>
            <a:r>
              <a:rPr kumimoji="1" lang="ja-JP" altLang="en-US" sz="1050" dirty="0" smtClean="0">
                <a:latin typeface="+mn-ea"/>
                <a:ea typeface="+mn-ea"/>
              </a:rPr>
              <a:t>左の図において両者の決定係数は０．８２と強い相関をみとめるものの、右図より有意な比例誤差を認めます</a:t>
            </a:r>
            <a:r>
              <a:rPr kumimoji="1" lang="en-US" altLang="ja-JP" sz="1050" dirty="0" smtClean="0">
                <a:latin typeface="+mn-ea"/>
                <a:ea typeface="+mn-ea"/>
              </a:rPr>
              <a:t>(R^2=0.34, P&lt;0.001)</a:t>
            </a:r>
            <a:r>
              <a:rPr kumimoji="1" lang="ja-JP" altLang="en-US" sz="1050" dirty="0" smtClean="0">
                <a:latin typeface="+mn-ea"/>
                <a:ea typeface="+mn-ea"/>
              </a:rPr>
              <a:t>。</a:t>
            </a:r>
            <a:endParaRPr kumimoji="1" lang="en-US" altLang="ja-JP" sz="1050" dirty="0" smtClean="0">
              <a:latin typeface="+mn-ea"/>
              <a:ea typeface="+mn-ea"/>
            </a:endParaRPr>
          </a:p>
          <a:p>
            <a:endParaRPr kumimoji="1" lang="en-US" altLang="ja-JP" sz="1050" dirty="0" smtClean="0">
              <a:latin typeface="+mn-ea"/>
              <a:ea typeface="+mn-ea"/>
            </a:endParaRPr>
          </a:p>
          <a:p>
            <a:r>
              <a:rPr kumimoji="1" lang="ja-JP" altLang="en-US" sz="1050" dirty="0" smtClean="0">
                <a:latin typeface="+mn-ea"/>
                <a:ea typeface="+mn-ea"/>
              </a:rPr>
              <a:t>（測定法により、算出される</a:t>
            </a:r>
            <a:r>
              <a:rPr kumimoji="1" lang="en-US" altLang="ja-JP" sz="1050" dirty="0" smtClean="0">
                <a:latin typeface="+mn-ea"/>
                <a:ea typeface="+mn-ea"/>
              </a:rPr>
              <a:t>RGC</a:t>
            </a:r>
            <a:r>
              <a:rPr kumimoji="1" lang="ja-JP" altLang="en-US" sz="1050" dirty="0" smtClean="0">
                <a:latin typeface="+mn-ea"/>
                <a:ea typeface="+mn-ea"/>
              </a:rPr>
              <a:t>数に差があることが証明された）</a:t>
            </a:r>
            <a:endParaRPr kumimoji="1" lang="en-US" altLang="ja-JP" sz="1050" dirty="0" smtClean="0">
              <a:latin typeface="+mn-ea"/>
              <a:ea typeface="+mn-ea"/>
            </a:endParaRPr>
          </a:p>
          <a:p>
            <a:endParaRPr kumimoji="1" lang="ja-JP" altLang="en-US" dirty="0"/>
          </a:p>
        </p:txBody>
      </p:sp>
      <p:sp>
        <p:nvSpPr>
          <p:cNvPr id="4" name="スライド番号プレースホルダー 3"/>
          <p:cNvSpPr>
            <a:spLocks noGrp="1"/>
          </p:cNvSpPr>
          <p:nvPr>
            <p:ph type="sldNum" idx="10"/>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6344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315"/>
              </a:spcBef>
              <a:spcAft>
                <a:spcPts val="0"/>
              </a:spcAft>
              <a:buClr>
                <a:schemeClr val="dk1"/>
              </a:buClr>
              <a:buSzPct val="25000"/>
              <a:buFont typeface="Calibri"/>
              <a:buNone/>
            </a:pPr>
            <a:r>
              <a:rPr lang="en-US" sz="1050" b="0" i="0" u="none" strike="noStrike" cap="none" dirty="0" smtClean="0">
                <a:solidFill>
                  <a:schemeClr val="dk1"/>
                </a:solidFill>
                <a:latin typeface="Calibri"/>
                <a:ea typeface="Calibri"/>
                <a:cs typeface="Calibri"/>
                <a:sym typeface="Calibri"/>
              </a:rPr>
              <a:t>2009</a:t>
            </a:r>
            <a:r>
              <a:rPr lang="en-US" sz="1050" b="0" i="0" u="none" strike="noStrike" cap="none" dirty="0">
                <a:solidFill>
                  <a:schemeClr val="dk1"/>
                </a:solidFill>
                <a:latin typeface="Calibri"/>
                <a:ea typeface="Calibri"/>
                <a:cs typeface="Calibri"/>
                <a:sym typeface="Calibri"/>
              </a:rPr>
              <a:t>年9月から2015年7</a:t>
            </a:r>
            <a:r>
              <a:rPr lang="en-US" sz="1050" b="0" i="0" u="none" strike="noStrike" cap="none" dirty="0" smtClean="0">
                <a:solidFill>
                  <a:schemeClr val="dk1"/>
                </a:solidFill>
                <a:latin typeface="Calibri"/>
                <a:ea typeface="Calibri"/>
                <a:cs typeface="Calibri"/>
                <a:sym typeface="Calibri"/>
              </a:rPr>
              <a:t>月までに慈恵医大附属病院緑内障専門外来を受診した345例661眼</a:t>
            </a:r>
            <a:r>
              <a:rPr lang="ja-JP" altLang="en-US" sz="1050" b="0" i="0" u="none" strike="noStrike" cap="none" dirty="0" smtClean="0">
                <a:solidFill>
                  <a:schemeClr val="dk1"/>
                </a:solidFill>
                <a:latin typeface="Calibri"/>
                <a:ea typeface="Calibri"/>
                <a:cs typeface="Calibri"/>
                <a:sym typeface="Calibri"/>
              </a:rPr>
              <a:t>のうちハンフリーの信頼性指標を満たす</a:t>
            </a:r>
            <a:r>
              <a:rPr lang="en-US" altLang="ja-JP" sz="1050" b="0" i="0" u="none" strike="noStrike" cap="none" dirty="0" smtClean="0">
                <a:solidFill>
                  <a:schemeClr val="dk1"/>
                </a:solidFill>
                <a:latin typeface="Calibri"/>
                <a:ea typeface="Calibri"/>
                <a:cs typeface="Calibri"/>
                <a:sym typeface="Calibri"/>
              </a:rPr>
              <a:t>330</a:t>
            </a:r>
            <a:r>
              <a:rPr lang="ja-JP" altLang="en-US" sz="1050" b="0" i="0" u="none" strike="noStrike" cap="none" dirty="0" smtClean="0">
                <a:solidFill>
                  <a:schemeClr val="dk1"/>
                </a:solidFill>
                <a:latin typeface="Calibri"/>
                <a:ea typeface="Calibri"/>
                <a:cs typeface="Calibri"/>
                <a:sym typeface="Calibri"/>
              </a:rPr>
              <a:t>例</a:t>
            </a:r>
            <a:r>
              <a:rPr lang="en-US" altLang="ja-JP" sz="1050" b="0" i="0" u="none" strike="noStrike" cap="none" dirty="0" smtClean="0">
                <a:solidFill>
                  <a:schemeClr val="dk1"/>
                </a:solidFill>
                <a:latin typeface="Calibri"/>
                <a:ea typeface="Calibri"/>
                <a:cs typeface="Calibri"/>
                <a:sym typeface="Calibri"/>
              </a:rPr>
              <a:t>572</a:t>
            </a:r>
            <a:r>
              <a:rPr lang="ja-JP" altLang="en-US" sz="1050" b="0" i="0" u="none" strike="noStrike" cap="none" dirty="0" smtClean="0">
                <a:solidFill>
                  <a:schemeClr val="dk1"/>
                </a:solidFill>
                <a:latin typeface="Calibri"/>
                <a:ea typeface="Calibri"/>
                <a:cs typeface="Calibri"/>
                <a:sym typeface="Calibri"/>
              </a:rPr>
              <a:t>眼です。開放隅角緑内障と正常眼圧緑内障を対象としました★</a:t>
            </a:r>
            <a:endParaRPr sz="1050" b="0" i="0" u="none" strike="noStrike" cap="none" dirty="0">
              <a:solidFill>
                <a:schemeClr val="dk1"/>
              </a:solidFill>
              <a:latin typeface="Calibri"/>
              <a:ea typeface="Calibri"/>
              <a:cs typeface="Calibri"/>
              <a:sym typeface="Calibri"/>
            </a:endParaRPr>
          </a:p>
        </p:txBody>
      </p:sp>
      <p:sp>
        <p:nvSpPr>
          <p:cNvPr id="142" name="Shape 14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4796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ltLang="ja-JP" sz="1050" dirty="0" smtClean="0">
                <a:latin typeface="+mn-ea"/>
                <a:ea typeface="+mn-ea"/>
              </a:rPr>
              <a:t>POAG,NTG</a:t>
            </a:r>
            <a:r>
              <a:rPr lang="ja-JP" altLang="en-US" sz="1050" dirty="0" smtClean="0">
                <a:latin typeface="+mn-ea"/>
                <a:ea typeface="+mn-ea"/>
              </a:rPr>
              <a:t>の</a:t>
            </a:r>
            <a:r>
              <a:rPr lang="en-US" altLang="ja-JP" sz="1050" dirty="0" smtClean="0">
                <a:latin typeface="+mn-ea"/>
                <a:ea typeface="+mn-ea"/>
              </a:rPr>
              <a:t>2</a:t>
            </a:r>
            <a:r>
              <a:rPr lang="ja-JP" altLang="en-US" sz="1050" dirty="0" smtClean="0">
                <a:latin typeface="+mn-ea"/>
                <a:ea typeface="+mn-ea"/>
              </a:rPr>
              <a:t>群間で平均年齢と</a:t>
            </a:r>
            <a:r>
              <a:rPr lang="en-US" altLang="ja-JP" sz="1050" dirty="0" smtClean="0">
                <a:latin typeface="+mn-ea"/>
                <a:ea typeface="+mn-ea"/>
              </a:rPr>
              <a:t>VFI</a:t>
            </a:r>
            <a:r>
              <a:rPr lang="ja-JP" altLang="en-US" sz="1050" dirty="0" smtClean="0">
                <a:latin typeface="+mn-ea"/>
                <a:ea typeface="+mn-ea"/>
              </a:rPr>
              <a:t>に有意差は認められましたがそれ以外で有意差はありませんでした★</a:t>
            </a:r>
            <a:endParaRPr sz="1050" dirty="0">
              <a:latin typeface="+mn-ea"/>
              <a:ea typeface="+mn-ea"/>
            </a:endParaRPr>
          </a:p>
        </p:txBody>
      </p:sp>
      <p:sp>
        <p:nvSpPr>
          <p:cNvPr id="172" name="Shape 17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atin typeface="Calibri" panose="020F0502020204030204" pitchFamily="34" charset="0"/>
                <a:ea typeface="ＭＳ ゴシック" panose="020B0609070205080204" pitchFamily="49" charset="-128"/>
                <a:cs typeface="Calibri" panose="020F0502020204030204" pitchFamily="34" charset="0"/>
              </a:rPr>
              <a:t>7</a:t>
            </a:fld>
            <a:endParaRPr lang="en-US" dirty="0">
              <a:latin typeface="Calibri" panose="020F0502020204030204" pitchFamily="34" charset="0"/>
              <a:ea typeface="ＭＳ ゴシック" panose="020B0609070205080204" pitchFamily="49" charset="-128"/>
              <a:cs typeface="Calibri" panose="020F0502020204030204" pitchFamily="34" charset="0"/>
            </a:endParaRPr>
          </a:p>
        </p:txBody>
      </p:sp>
      <p:sp>
        <p:nvSpPr>
          <p:cNvPr id="173" name="Shape 1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569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ltLang="ja-JP" sz="1050" dirty="0" smtClean="0">
                <a:latin typeface="+mn-ea"/>
                <a:ea typeface="+mn-ea"/>
              </a:rPr>
              <a:t>POAG,NTG</a:t>
            </a:r>
            <a:r>
              <a:rPr lang="ja-JP" altLang="en-US" sz="1050" dirty="0" smtClean="0">
                <a:latin typeface="+mn-ea"/>
                <a:ea typeface="+mn-ea"/>
              </a:rPr>
              <a:t>の</a:t>
            </a:r>
            <a:r>
              <a:rPr lang="en-US" altLang="ja-JP" sz="1050" dirty="0" smtClean="0">
                <a:latin typeface="+mn-ea"/>
                <a:ea typeface="+mn-ea"/>
              </a:rPr>
              <a:t>2</a:t>
            </a:r>
            <a:r>
              <a:rPr lang="ja-JP" altLang="en-US" sz="1050" dirty="0" smtClean="0">
                <a:latin typeface="+mn-ea"/>
                <a:ea typeface="+mn-ea"/>
              </a:rPr>
              <a:t>群間で平均年齢と</a:t>
            </a:r>
            <a:r>
              <a:rPr lang="en-US" altLang="ja-JP" sz="1050" dirty="0" smtClean="0">
                <a:latin typeface="+mn-ea"/>
                <a:ea typeface="+mn-ea"/>
              </a:rPr>
              <a:t>VFI</a:t>
            </a:r>
            <a:r>
              <a:rPr lang="ja-JP" altLang="en-US" sz="1050" dirty="0" smtClean="0">
                <a:latin typeface="+mn-ea"/>
                <a:ea typeface="+mn-ea"/>
              </a:rPr>
              <a:t>に有意差は認められましたがそれ以外で有意差はありませんでした★</a:t>
            </a:r>
            <a:endParaRPr sz="1050" dirty="0">
              <a:latin typeface="+mn-ea"/>
              <a:ea typeface="+mn-ea"/>
            </a:endParaRPr>
          </a:p>
        </p:txBody>
      </p:sp>
      <p:sp>
        <p:nvSpPr>
          <p:cNvPr id="172" name="Shape 17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atin typeface="Calibri" panose="020F0502020204030204" pitchFamily="34" charset="0"/>
                <a:ea typeface="ＭＳ ゴシック" panose="020B0609070205080204" pitchFamily="49" charset="-128"/>
                <a:cs typeface="Calibri" panose="020F0502020204030204" pitchFamily="34" charset="0"/>
              </a:rPr>
              <a:t>8</a:t>
            </a:fld>
            <a:endParaRPr lang="en-US" dirty="0">
              <a:latin typeface="Calibri" panose="020F0502020204030204" pitchFamily="34" charset="0"/>
              <a:ea typeface="ＭＳ ゴシック" panose="020B0609070205080204" pitchFamily="49" charset="-128"/>
              <a:cs typeface="Calibri" panose="020F0502020204030204" pitchFamily="34" charset="0"/>
            </a:endParaRPr>
          </a:p>
        </p:txBody>
      </p:sp>
      <p:sp>
        <p:nvSpPr>
          <p:cNvPr id="173" name="Shape 1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462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ltLang="ja-JP" sz="1050" dirty="0" smtClean="0">
                <a:latin typeface="+mn-ea"/>
                <a:ea typeface="+mn-ea"/>
              </a:rPr>
              <a:t>POAG,NTG</a:t>
            </a:r>
            <a:r>
              <a:rPr lang="ja-JP" altLang="en-US" sz="1050" dirty="0" smtClean="0">
                <a:latin typeface="+mn-ea"/>
                <a:ea typeface="+mn-ea"/>
              </a:rPr>
              <a:t>の</a:t>
            </a:r>
            <a:r>
              <a:rPr lang="en-US" altLang="ja-JP" sz="1050" dirty="0" smtClean="0">
                <a:latin typeface="+mn-ea"/>
                <a:ea typeface="+mn-ea"/>
              </a:rPr>
              <a:t>2</a:t>
            </a:r>
            <a:r>
              <a:rPr lang="ja-JP" altLang="en-US" sz="1050" dirty="0" smtClean="0">
                <a:latin typeface="+mn-ea"/>
                <a:ea typeface="+mn-ea"/>
              </a:rPr>
              <a:t>群間で平均年齢と</a:t>
            </a:r>
            <a:r>
              <a:rPr lang="en-US" altLang="ja-JP" sz="1050" dirty="0" smtClean="0">
                <a:latin typeface="+mn-ea"/>
                <a:ea typeface="+mn-ea"/>
              </a:rPr>
              <a:t>VFI</a:t>
            </a:r>
            <a:r>
              <a:rPr lang="ja-JP" altLang="en-US" sz="1050" dirty="0" smtClean="0">
                <a:latin typeface="+mn-ea"/>
                <a:ea typeface="+mn-ea"/>
              </a:rPr>
              <a:t>に有意差は認められましたがそれ以外で有意差はありませんでした★</a:t>
            </a:r>
            <a:endParaRPr sz="1050" dirty="0">
              <a:latin typeface="+mn-ea"/>
              <a:ea typeface="+mn-ea"/>
            </a:endParaRPr>
          </a:p>
        </p:txBody>
      </p:sp>
      <p:sp>
        <p:nvSpPr>
          <p:cNvPr id="172" name="Shape 17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atin typeface="Calibri" panose="020F0502020204030204" pitchFamily="34" charset="0"/>
                <a:ea typeface="ＭＳ ゴシック" panose="020B0609070205080204" pitchFamily="49" charset="-128"/>
                <a:cs typeface="Calibri" panose="020F0502020204030204" pitchFamily="34" charset="0"/>
              </a:rPr>
              <a:t>9</a:t>
            </a:fld>
            <a:endParaRPr lang="en-US" dirty="0">
              <a:latin typeface="Calibri" panose="020F0502020204030204" pitchFamily="34" charset="0"/>
              <a:ea typeface="ＭＳ ゴシック" panose="020B0609070205080204" pitchFamily="49" charset="-128"/>
              <a:cs typeface="Calibri" panose="020F0502020204030204" pitchFamily="34" charset="0"/>
            </a:endParaRPr>
          </a:p>
        </p:txBody>
      </p:sp>
      <p:sp>
        <p:nvSpPr>
          <p:cNvPr id="173" name="Shape 1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412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0" name="Shape 22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050" b="0" i="0" u="none" strike="noStrike" cap="none" dirty="0">
                <a:solidFill>
                  <a:schemeClr val="dk1"/>
                </a:solidFill>
                <a:latin typeface="+mn-ea"/>
                <a:ea typeface="+mn-ea"/>
                <a:cs typeface="Calibri"/>
                <a:sym typeface="Calibri"/>
              </a:rPr>
              <a:t>実際の解析法ですが、ハンフリーシータスタンダード30－2とOCTのオプティックディスクキューブを同日に行い、患者の年齢、視神経乳頭の面積、平均網膜神経線維層厚、視野の実測値、MD値、</a:t>
            </a:r>
            <a:r>
              <a:rPr lang="en-US" sz="1050" b="0" i="0" u="none" strike="noStrike" cap="none" dirty="0" smtClean="0">
                <a:solidFill>
                  <a:schemeClr val="dk1"/>
                </a:solidFill>
                <a:latin typeface="+mn-ea"/>
                <a:ea typeface="+mn-ea"/>
                <a:cs typeface="Calibri"/>
                <a:sym typeface="Calibri"/>
              </a:rPr>
              <a:t>年齢からＣＳＦＩを算出します</a:t>
            </a:r>
            <a:r>
              <a:rPr lang="ja-JP" altLang="en-US" sz="1050" b="0" i="0" u="none" strike="noStrike" cap="none" dirty="0" smtClean="0">
                <a:solidFill>
                  <a:schemeClr val="dk1"/>
                </a:solidFill>
                <a:latin typeface="+mn-ea"/>
                <a:ea typeface="+mn-ea"/>
                <a:cs typeface="Calibri"/>
                <a:sym typeface="Calibri"/>
              </a:rPr>
              <a:t>★</a:t>
            </a:r>
            <a:endParaRPr lang="en-US" sz="1050" b="0" i="0" u="none" strike="noStrike" cap="none" dirty="0">
              <a:solidFill>
                <a:schemeClr val="dk1"/>
              </a:solidFill>
              <a:latin typeface="+mn-ea"/>
              <a:ea typeface="+mn-ea"/>
              <a:cs typeface="Calibri"/>
              <a:sym typeface="Calibri"/>
            </a:endParaRPr>
          </a:p>
          <a:p>
            <a:pPr marL="0" marR="0" lvl="0" indent="0" algn="l" rtl="0">
              <a:lnSpc>
                <a:spcPct val="100000"/>
              </a:lnSpc>
              <a:spcBef>
                <a:spcPts val="315"/>
              </a:spcBef>
              <a:spcAft>
                <a:spcPts val="0"/>
              </a:spcAft>
              <a:buClr>
                <a:schemeClr val="dk1"/>
              </a:buClr>
              <a:buSzPct val="25000"/>
              <a:buFont typeface="Calibri"/>
              <a:buNone/>
            </a:pPr>
            <a:endParaRPr sz="105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p:txBody>
      </p:sp>
      <p:sp>
        <p:nvSpPr>
          <p:cNvPr id="221" name="Shape 22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10</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129506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ja-JP" altLang="en-US" sz="1050" b="0" i="0" u="none" strike="noStrike" cap="none" dirty="0" smtClean="0">
                <a:solidFill>
                  <a:schemeClr val="dk1"/>
                </a:solidFill>
                <a:latin typeface="+mn-ea"/>
                <a:ea typeface="+mn-ea"/>
                <a:cs typeface="Calibri"/>
                <a:sym typeface="Calibri"/>
              </a:rPr>
              <a:t>ここで</a:t>
            </a:r>
            <a:r>
              <a:rPr lang="en-US" sz="1050" b="0" i="0" u="none" strike="noStrike" cap="none" dirty="0" smtClean="0">
                <a:solidFill>
                  <a:schemeClr val="dk1"/>
                </a:solidFill>
                <a:latin typeface="+mn-ea"/>
                <a:ea typeface="+mn-ea"/>
                <a:cs typeface="Calibri"/>
                <a:sym typeface="Calibri"/>
              </a:rPr>
              <a:t>CSFI</a:t>
            </a:r>
            <a:r>
              <a:rPr lang="ja-JP" altLang="en-US" sz="1050" b="0" i="0" u="none" strike="noStrike" cap="none" dirty="0" smtClean="0">
                <a:solidFill>
                  <a:schemeClr val="dk1"/>
                </a:solidFill>
                <a:latin typeface="+mn-ea"/>
                <a:ea typeface="+mn-ea"/>
                <a:cs typeface="Calibri"/>
                <a:sym typeface="Calibri"/>
              </a:rPr>
              <a:t>の、算出法について、概略をご説明します。</a:t>
            </a:r>
            <a:r>
              <a:rPr lang="en-US" sz="1050" b="0" i="0" u="none" strike="noStrike" cap="none" dirty="0" smtClean="0">
                <a:solidFill>
                  <a:schemeClr val="dk1"/>
                </a:solidFill>
                <a:latin typeface="+mn-ea"/>
                <a:ea typeface="+mn-ea"/>
                <a:cs typeface="Calibri"/>
                <a:sym typeface="Calibri"/>
              </a:rPr>
              <a:t>ＣＳＦＩ</a:t>
            </a:r>
            <a:r>
              <a:rPr lang="ja-JP" altLang="en-US" sz="1050" b="0" i="0" u="none" strike="noStrike" cap="none" dirty="0" smtClean="0">
                <a:solidFill>
                  <a:schemeClr val="dk1"/>
                </a:solidFill>
                <a:latin typeface="+mn-ea"/>
                <a:ea typeface="+mn-ea"/>
                <a:cs typeface="Calibri"/>
                <a:sym typeface="Calibri"/>
              </a:rPr>
              <a:t>は自動視野計と光干渉断層計の所見から、網膜神経節細胞数を推定し、正常眼に比べ</a:t>
            </a:r>
            <a:r>
              <a:rPr lang="en-US" altLang="ja-JP" sz="1050" b="0" i="0" u="none" strike="noStrike" cap="none" dirty="0" smtClean="0">
                <a:solidFill>
                  <a:schemeClr val="dk1"/>
                </a:solidFill>
                <a:latin typeface="+mn-ea"/>
                <a:ea typeface="+mn-ea"/>
                <a:cs typeface="Calibri"/>
                <a:sym typeface="Calibri"/>
              </a:rPr>
              <a:t>RGC</a:t>
            </a:r>
            <a:r>
              <a:rPr lang="ja-JP" altLang="en-US" sz="1050" b="0" i="0" u="none" strike="noStrike" cap="none" dirty="0" smtClean="0">
                <a:solidFill>
                  <a:schemeClr val="dk1"/>
                </a:solidFill>
                <a:latin typeface="+mn-ea"/>
                <a:ea typeface="+mn-ea"/>
                <a:cs typeface="Calibri"/>
                <a:sym typeface="Calibri"/>
              </a:rPr>
              <a:t>がどの程度減少しているかを</a:t>
            </a:r>
            <a:r>
              <a:rPr lang="en-US" sz="1050" b="0" i="0" u="none" strike="noStrike" cap="none" dirty="0" smtClean="0">
                <a:solidFill>
                  <a:schemeClr val="dk1"/>
                </a:solidFill>
                <a:latin typeface="+mn-ea"/>
                <a:ea typeface="+mn-ea"/>
                <a:cs typeface="Calibri"/>
                <a:sym typeface="Calibri"/>
              </a:rPr>
              <a:t> </a:t>
            </a:r>
            <a:r>
              <a:rPr lang="ja-JP" altLang="en-US" sz="1050" b="0" i="0" u="none" strike="noStrike" cap="none" dirty="0" smtClean="0">
                <a:solidFill>
                  <a:schemeClr val="dk1"/>
                </a:solidFill>
                <a:latin typeface="+mn-ea"/>
                <a:ea typeface="+mn-ea"/>
                <a:cs typeface="Calibri"/>
                <a:sym typeface="Calibri"/>
              </a:rPr>
              <a:t>表します。</a:t>
            </a:r>
            <a:r>
              <a:rPr lang="en-US" altLang="ja-JP" sz="1050" b="0" i="0" u="none" strike="noStrike" cap="none" dirty="0" err="1" smtClean="0">
                <a:solidFill>
                  <a:schemeClr val="dk1"/>
                </a:solidFill>
                <a:latin typeface="+mn-ea"/>
                <a:ea typeface="+mn-ea"/>
                <a:cs typeface="Calibri"/>
                <a:sym typeface="Calibri"/>
              </a:rPr>
              <a:t>wrgc</a:t>
            </a:r>
            <a:r>
              <a:rPr lang="ja-JP" altLang="en-US" sz="1050" b="0" i="0" u="none" strike="noStrike" cap="none" dirty="0" smtClean="0">
                <a:solidFill>
                  <a:schemeClr val="dk1"/>
                </a:solidFill>
                <a:latin typeface="+mn-ea"/>
                <a:ea typeface="+mn-ea"/>
                <a:cs typeface="Calibri"/>
                <a:sym typeface="Calibri"/>
              </a:rPr>
              <a:t>は初期は</a:t>
            </a:r>
            <a:r>
              <a:rPr kumimoji="1" lang="en-US" altLang="ja-JP" sz="1050" b="0" i="0" u="none" strike="noStrike" kern="1200" cap="none" dirty="0" smtClean="0">
                <a:solidFill>
                  <a:schemeClr val="dk1"/>
                </a:solidFill>
                <a:effectLst/>
                <a:latin typeface="+mn-ea"/>
                <a:ea typeface="+mn-ea"/>
                <a:cs typeface="Calibri"/>
                <a:sym typeface="Calibri"/>
              </a:rPr>
              <a:t>OCT</a:t>
            </a:r>
            <a:r>
              <a:rPr kumimoji="1" lang="ja-JP" altLang="ja-JP" sz="1050" b="0" i="0" u="none" strike="noStrike" kern="1200" cap="none" dirty="0" smtClean="0">
                <a:solidFill>
                  <a:schemeClr val="dk1"/>
                </a:solidFill>
                <a:effectLst/>
                <a:latin typeface="+mn-ea"/>
                <a:ea typeface="+mn-ea"/>
                <a:cs typeface="Calibri"/>
                <a:sym typeface="Calibri"/>
              </a:rPr>
              <a:t>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に重きをおいて、後半は視野から推定される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a:t>
            </a:r>
            <a:r>
              <a:rPr kumimoji="1" lang="ja-JP" altLang="en-US" sz="1050" b="0" i="0" u="none" strike="noStrike" kern="1200" cap="none" dirty="0" smtClean="0">
                <a:solidFill>
                  <a:schemeClr val="dk1"/>
                </a:solidFill>
                <a:effectLst/>
                <a:latin typeface="+mn-ea"/>
                <a:ea typeface="+mn-ea"/>
                <a:cs typeface="Calibri"/>
                <a:sym typeface="Calibri"/>
              </a:rPr>
              <a:t>て計算されます</a:t>
            </a:r>
            <a:r>
              <a:rPr lang="ja-JP" altLang="en-US" sz="1050" b="0" i="0" u="none" strike="noStrike" cap="none" dirty="0" smtClean="0">
                <a:solidFill>
                  <a:schemeClr val="dk1"/>
                </a:solidFill>
                <a:latin typeface="+mn-ea"/>
                <a:ea typeface="+mn-ea"/>
                <a:cs typeface="Calibri"/>
                <a:sym typeface="Calibri"/>
              </a:rPr>
              <a:t>★</a:t>
            </a:r>
            <a:endParaRPr lang="en-US" sz="1050" b="0" i="0" u="none" strike="noStrike" cap="none" dirty="0" smtClean="0">
              <a:solidFill>
                <a:schemeClr val="dk1"/>
              </a:solidFill>
              <a:latin typeface="+mn-ea"/>
              <a:ea typeface="+mn-ea"/>
              <a:cs typeface="Calibri"/>
              <a:sym typeface="Calibri"/>
            </a:endParaRPr>
          </a:p>
        </p:txBody>
      </p:sp>
      <p:sp>
        <p:nvSpPr>
          <p:cNvPr id="203" name="Shape 20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12</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61119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altLang="ja-JP" sz="1050" b="0" i="0" u="none" strike="noStrike" cap="none" dirty="0" smtClean="0">
                <a:solidFill>
                  <a:schemeClr val="dk1"/>
                </a:solidFill>
                <a:latin typeface="+mn-ea"/>
                <a:ea typeface="+mn-ea"/>
                <a:cs typeface="Calibri"/>
                <a:sym typeface="Calibri"/>
              </a:rPr>
              <a:t>RGC_HFA</a:t>
            </a:r>
            <a:r>
              <a:rPr lang="ja-JP" altLang="en-US" sz="1050" b="0" i="0" u="none" strike="noStrike" cap="none" dirty="0" smtClean="0">
                <a:solidFill>
                  <a:schemeClr val="dk1"/>
                </a:solidFill>
                <a:latin typeface="+mn-ea"/>
                <a:ea typeface="+mn-ea"/>
                <a:cs typeface="Calibri"/>
                <a:sym typeface="Calibri"/>
              </a:rPr>
              <a:t>は、</a:t>
            </a:r>
            <a:endParaRPr lang="en-US" altLang="ja-JP" sz="1050" b="0" i="0" u="none" strike="noStrike" cap="none" dirty="0" smtClean="0">
              <a:solidFill>
                <a:schemeClr val="dk1"/>
              </a:solidFill>
              <a:latin typeface="+mn-ea"/>
              <a:ea typeface="+mn-ea"/>
              <a:cs typeface="Calibri"/>
              <a:sym typeface="Calibri"/>
            </a:endParaRPr>
          </a:p>
        </p:txBody>
      </p:sp>
      <p:sp>
        <p:nvSpPr>
          <p:cNvPr id="203" name="Shape 20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13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16509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8/31/17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8/31/17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8/31/17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8/31/17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9D10563-3CC0-F64E-A5F4-9F39B8D15304}" type="datetimeFigureOut">
              <a:rPr lang="en-US" smtClean="0"/>
              <a:t>8/31/17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9D10563-3CC0-F64E-A5F4-9F39B8D15304}" type="datetimeFigureOut">
              <a:rPr lang="en-US" smtClean="0"/>
              <a:t>8/31/17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9D10563-3CC0-F64E-A5F4-9F39B8D15304}" type="datetimeFigureOut">
              <a:rPr lang="en-US" smtClean="0"/>
              <a:t>8/31/17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9D10563-3CC0-F64E-A5F4-9F39B8D15304}" type="datetimeFigureOut">
              <a:rPr lang="en-US" smtClean="0"/>
              <a:t>8/31/17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D10563-3CC0-F64E-A5F4-9F39B8D15304}" type="datetimeFigureOut">
              <a:rPr lang="en-US" smtClean="0"/>
              <a:t>8/31/17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10563-3CC0-F64E-A5F4-9F39B8D15304}" type="datetimeFigureOut">
              <a:rPr lang="en-US" smtClean="0"/>
              <a:t>8/31/17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10563-3CC0-F64E-A5F4-9F39B8D15304}" type="datetimeFigureOut">
              <a:rPr lang="en-US" smtClean="0"/>
              <a:t>8/31/17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D10563-3CC0-F64E-A5F4-9F39B8D15304}" type="datetimeFigureOut">
              <a:rPr lang="en-US" smtClean="0"/>
              <a:t>8/31/17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402D13-71D5-4849-A306-8B6BA307D139}" type="slidenum">
              <a:rPr lang="en-US" smtClean="0"/>
              <a:t>‹#›</a:t>
            </a:fld>
            <a:endParaRPr lang="en-US"/>
          </a:p>
        </p:txBody>
      </p:sp>
    </p:spTree>
    <p:extLst>
      <p:ext uri="{BB962C8B-B14F-4D97-AF65-F5344CB8AC3E}">
        <p14:creationId xmlns:p14="http://schemas.microsoft.com/office/powerpoint/2010/main" val="76097588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5.pn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9.tiff"/></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9.tiff"/><Relationship Id="rId5" Type="http://schemas.openxmlformats.org/officeDocument/2006/relationships/image" Target="../media/image11.png"/><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2.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chart" Target="../charts/chart1.xm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chart" Target="../charts/chart2.xm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3.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4.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png"/><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tiff"/><Relationship Id="rId3" Type="http://schemas.openxmlformats.org/officeDocument/2006/relationships/image" Target="../media/image36.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7522"/>
            <a:ext cx="7772400" cy="1907439"/>
          </a:xfrm>
        </p:spPr>
        <p:txBody>
          <a:bodyPr>
            <a:normAutofit/>
          </a:bodyPr>
          <a:lstStyle/>
          <a:p>
            <a:r>
              <a:rPr lang="ja-JP" altLang="en-US" sz="4800" dirty="0" smtClean="0"/>
              <a:t>ハンフリー</a:t>
            </a:r>
            <a:r>
              <a:rPr lang="en-US" altLang="ja-JP" sz="4800" dirty="0" smtClean="0"/>
              <a:t>10-2</a:t>
            </a:r>
            <a:r>
              <a:rPr lang="ja-JP" altLang="en-US" sz="4800" dirty="0" smtClean="0"/>
              <a:t>と</a:t>
            </a:r>
            <a:r>
              <a:rPr lang="en-US" altLang="ja-JP" sz="4800" dirty="0" smtClean="0"/>
              <a:t>OCT</a:t>
            </a:r>
            <a:r>
              <a:rPr lang="ja-JP" altLang="en-US" sz="4800" dirty="0" smtClean="0"/>
              <a:t>から算出する網膜神経節細胞数</a:t>
            </a:r>
            <a:endParaRPr lang="en-US" sz="4800" dirty="0"/>
          </a:p>
        </p:txBody>
      </p:sp>
      <p:sp>
        <p:nvSpPr>
          <p:cNvPr id="4" name="Rectangle 19"/>
          <p:cNvSpPr txBox="1">
            <a:spLocks noGrp="1" noChangeArrowheads="1"/>
          </p:cNvSpPr>
          <p:nvPr>
            <p:ph type="subTitle" idx="1"/>
          </p:nvPr>
        </p:nvSpPr>
        <p:spPr bwMode="auto">
          <a:xfrm>
            <a:off x="285750" y="3830638"/>
            <a:ext cx="8572500" cy="243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396875" indent="-396875" algn="l" defTabSz="912813" rtl="0" eaLnBrk="1" fontAlgn="base" hangingPunct="1">
              <a:lnSpc>
                <a:spcPct val="90000"/>
              </a:lnSpc>
              <a:spcBef>
                <a:spcPct val="20000"/>
              </a:spcBef>
              <a:spcAft>
                <a:spcPct val="0"/>
              </a:spcAft>
              <a:buBlip>
                <a:blip r:embed="rId2"/>
              </a:buBlip>
              <a:defRPr kumimoji="1" sz="3200" kern="1200">
                <a:solidFill>
                  <a:schemeClr val="tx1"/>
                </a:solidFill>
                <a:latin typeface="+mn-lt"/>
                <a:ea typeface="+mn-ea"/>
                <a:cs typeface="+mn-cs"/>
              </a:defRPr>
            </a:lvl1pPr>
            <a:lvl2pPr marL="914400" indent="-396875" algn="l" defTabSz="912813" rtl="0" eaLnBrk="1" fontAlgn="base" hangingPunct="1">
              <a:lnSpc>
                <a:spcPct val="90000"/>
              </a:lnSpc>
              <a:spcBef>
                <a:spcPct val="20000"/>
              </a:spcBef>
              <a:spcAft>
                <a:spcPct val="0"/>
              </a:spcAft>
              <a:buBlip>
                <a:blip r:embed="rId3"/>
              </a:buBlip>
              <a:defRPr kumimoji="1" sz="2800" kern="1200">
                <a:solidFill>
                  <a:schemeClr val="tx1"/>
                </a:solidFill>
                <a:latin typeface="+mn-lt"/>
                <a:ea typeface="+mn-ea"/>
                <a:cs typeface="+mn-cs"/>
              </a:defRPr>
            </a:lvl2pPr>
            <a:lvl3pPr marL="1258888" indent="-344488" algn="l" defTabSz="912813" rtl="0" eaLnBrk="1" fontAlgn="base" hangingPunct="1">
              <a:lnSpc>
                <a:spcPct val="90000"/>
              </a:lnSpc>
              <a:spcBef>
                <a:spcPct val="20000"/>
              </a:spcBef>
              <a:spcAft>
                <a:spcPct val="0"/>
              </a:spcAft>
              <a:buBlip>
                <a:blip r:embed="rId3"/>
              </a:buBlip>
              <a:defRPr kumimoji="1" sz="2400" kern="1200">
                <a:solidFill>
                  <a:schemeClr val="tx1"/>
                </a:solidFill>
                <a:latin typeface="+mn-lt"/>
                <a:ea typeface="+mn-ea"/>
                <a:cs typeface="+mn-cs"/>
              </a:defRPr>
            </a:lvl3pPr>
            <a:lvl4pPr marL="1604963" indent="-346075" algn="l" defTabSz="912813" rtl="0" eaLnBrk="1" fontAlgn="base" hangingPunct="1">
              <a:lnSpc>
                <a:spcPct val="90000"/>
              </a:lnSpc>
              <a:spcBef>
                <a:spcPct val="20000"/>
              </a:spcBef>
              <a:spcAft>
                <a:spcPct val="0"/>
              </a:spcAft>
              <a:buBlip>
                <a:blip r:embed="rId3"/>
              </a:buBlip>
              <a:defRPr kumimoji="1" sz="2400" kern="1200">
                <a:solidFill>
                  <a:schemeClr val="tx1"/>
                </a:solidFill>
                <a:latin typeface="+mn-lt"/>
                <a:ea typeface="+mn-ea"/>
                <a:cs typeface="+mn-cs"/>
              </a:defRPr>
            </a:lvl4pPr>
            <a:lvl5pPr marL="1941513" indent="-336550" algn="l" defTabSz="912813" rtl="0" eaLnBrk="1" fontAlgn="base" hangingPunct="1">
              <a:lnSpc>
                <a:spcPct val="90000"/>
              </a:lnSpc>
              <a:spcBef>
                <a:spcPct val="20000"/>
              </a:spcBef>
              <a:spcAft>
                <a:spcPct val="0"/>
              </a:spcAft>
              <a:buBlip>
                <a:blip r:embed="rId3"/>
              </a:buBlip>
              <a:defRPr kumimoji="1"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buFontTx/>
              <a:buNone/>
            </a:pPr>
            <a:r>
              <a:rPr lang="ja-JP" altLang="en-US" sz="2400" dirty="0" smtClean="0"/>
              <a:t>田邉　義政</a:t>
            </a:r>
            <a:r>
              <a:rPr lang="en-US" altLang="ja-JP" sz="2400" baseline="30000" dirty="0" smtClean="0"/>
              <a:t>1</a:t>
            </a:r>
            <a:r>
              <a:rPr lang="ja-JP" altLang="en-US" sz="2400" baseline="30000" dirty="0" smtClean="0"/>
              <a:t>） 　</a:t>
            </a:r>
            <a:r>
              <a:rPr lang="ja-JP" altLang="en-US" sz="2400" dirty="0" smtClean="0"/>
              <a:t>小川　俊平</a:t>
            </a:r>
            <a:r>
              <a:rPr lang="en-US" altLang="ja-JP" sz="2400" baseline="30000" dirty="0" smtClean="0"/>
              <a:t>2,3</a:t>
            </a:r>
            <a:r>
              <a:rPr lang="ja-JP" altLang="en-US" sz="2400" baseline="30000" dirty="0" smtClean="0"/>
              <a:t>）　</a:t>
            </a:r>
            <a:r>
              <a:rPr lang="ja-JP" altLang="en-US" sz="2400" dirty="0" smtClean="0"/>
              <a:t>野呂　隆彦</a:t>
            </a:r>
            <a:r>
              <a:rPr lang="en-US" altLang="ja-JP" sz="2400" baseline="30000" dirty="0" smtClean="0"/>
              <a:t>2</a:t>
            </a:r>
            <a:r>
              <a:rPr lang="ja-JP" altLang="en-US" sz="2400" baseline="30000" dirty="0" smtClean="0"/>
              <a:t>）</a:t>
            </a:r>
            <a:r>
              <a:rPr lang="en-US" altLang="ja-JP" sz="2400" baseline="30000" dirty="0" smtClean="0"/>
              <a:t>4)</a:t>
            </a:r>
            <a:r>
              <a:rPr lang="ja-JP" altLang="en-US" sz="2400" baseline="30000" dirty="0" smtClean="0"/>
              <a:t> 　</a:t>
            </a:r>
            <a:r>
              <a:rPr lang="ja-JP" altLang="en-US" sz="2400" dirty="0" smtClean="0"/>
              <a:t>伊藤　義徳</a:t>
            </a:r>
            <a:r>
              <a:rPr lang="en-US" altLang="ja-JP" sz="2400" baseline="30000" dirty="0" smtClean="0"/>
              <a:t>2)</a:t>
            </a:r>
            <a:endParaRPr lang="en-US" sz="2400" baseline="30000" dirty="0" smtClean="0"/>
          </a:p>
          <a:p>
            <a:pPr marL="0" indent="0" algn="ctr">
              <a:buFontTx/>
              <a:buNone/>
            </a:pPr>
            <a:r>
              <a:rPr lang="ja-JP" altLang="en-US" sz="2400" dirty="0" smtClean="0"/>
              <a:t>奥出　祥代</a:t>
            </a:r>
            <a:r>
              <a:rPr lang="en-US" altLang="ja-JP" sz="2400" baseline="30000" dirty="0" smtClean="0"/>
              <a:t>2</a:t>
            </a:r>
            <a:r>
              <a:rPr lang="ja-JP" altLang="en-US" sz="2400" baseline="30000" dirty="0" smtClean="0"/>
              <a:t>）   </a:t>
            </a:r>
            <a:r>
              <a:rPr lang="ja-JP" altLang="en-US" sz="2400" dirty="0" smtClean="0"/>
              <a:t>郡司</a:t>
            </a:r>
            <a:r>
              <a:rPr lang="ja-JP" altLang="en-US" sz="2400" dirty="0"/>
              <a:t>　久人</a:t>
            </a:r>
            <a:r>
              <a:rPr lang="en-US" altLang="ja-JP" sz="2400" baseline="30000" dirty="0"/>
              <a:t>1</a:t>
            </a:r>
            <a:r>
              <a:rPr lang="ja-JP" altLang="en-US" sz="2400" baseline="30000" dirty="0"/>
              <a:t>）</a:t>
            </a:r>
            <a:r>
              <a:rPr lang="ja-JP" altLang="en-US" sz="2400" dirty="0" smtClean="0"/>
              <a:t>　中野　匡</a:t>
            </a:r>
            <a:r>
              <a:rPr lang="en-US" altLang="ja-JP" sz="2400" baseline="30000" dirty="0" smtClean="0"/>
              <a:t>2</a:t>
            </a:r>
            <a:r>
              <a:rPr lang="ja-JP" altLang="en-US" sz="2400" baseline="30000" dirty="0" smtClean="0"/>
              <a:t>） </a:t>
            </a:r>
          </a:p>
          <a:p>
            <a:pPr marL="0" indent="0" algn="ctr">
              <a:buFont typeface="Wingdings" pitchFamily="2" charset="2"/>
              <a:buNone/>
            </a:pPr>
            <a:endParaRPr lang="en-US" altLang="ja-JP" sz="2000" dirty="0" smtClean="0"/>
          </a:p>
          <a:p>
            <a:pPr marL="0" indent="0" algn="ctr">
              <a:buFont typeface="Wingdings" pitchFamily="2" charset="2"/>
              <a:buNone/>
            </a:pPr>
            <a:r>
              <a:rPr lang="en-US" altLang="ja-JP" sz="2000" dirty="0" smtClean="0"/>
              <a:t>1</a:t>
            </a:r>
            <a:r>
              <a:rPr lang="ja-JP" altLang="en-US" sz="2000" dirty="0" smtClean="0"/>
              <a:t>）東京慈恵会医科大学附属柏病院　眼科　</a:t>
            </a:r>
            <a:endParaRPr lang="en-US" sz="2000" dirty="0" smtClean="0"/>
          </a:p>
          <a:p>
            <a:pPr marL="0" indent="0" algn="ctr">
              <a:buFont typeface="Wingdings" pitchFamily="2" charset="2"/>
              <a:buNone/>
            </a:pPr>
            <a:r>
              <a:rPr lang="en-US" altLang="ja-JP" sz="2000" dirty="0" smtClean="0"/>
              <a:t>2</a:t>
            </a:r>
            <a:r>
              <a:rPr lang="ja-JP" altLang="en-US" sz="2000" dirty="0" smtClean="0"/>
              <a:t>）東京慈恵会医科大学　眼科学講座　</a:t>
            </a:r>
            <a:endParaRPr lang="en-US" altLang="ja-JP" sz="2000" dirty="0" smtClean="0"/>
          </a:p>
          <a:p>
            <a:pPr marL="0" indent="0" algn="ctr">
              <a:buFont typeface="Wingdings" pitchFamily="2" charset="2"/>
              <a:buNone/>
            </a:pPr>
            <a:r>
              <a:rPr lang="en-US" altLang="ja-JP" sz="2000" dirty="0" smtClean="0"/>
              <a:t>3)</a:t>
            </a:r>
            <a:r>
              <a:rPr lang="ja-JP" altLang="en-US" sz="2000" dirty="0" smtClean="0"/>
              <a:t>厚木市立病院　眼科</a:t>
            </a:r>
            <a:endParaRPr lang="en-US" altLang="ja-JP" sz="2000" dirty="0" smtClean="0"/>
          </a:p>
          <a:p>
            <a:pPr marL="0" indent="0" algn="ctr">
              <a:buFont typeface="Wingdings" pitchFamily="2" charset="2"/>
              <a:buNone/>
            </a:pPr>
            <a:r>
              <a:rPr lang="en-US" altLang="ja-JP" sz="2000" dirty="0" smtClean="0"/>
              <a:t>4)</a:t>
            </a:r>
            <a:r>
              <a:rPr lang="ja-JP" altLang="en-US" sz="2000" dirty="0" smtClean="0"/>
              <a:t>スタンフォード大学</a:t>
            </a:r>
          </a:p>
        </p:txBody>
      </p:sp>
    </p:spTree>
    <p:extLst>
      <p:ext uri="{BB962C8B-B14F-4D97-AF65-F5344CB8AC3E}">
        <p14:creationId xmlns:p14="http://schemas.microsoft.com/office/powerpoint/2010/main" val="8217371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1385647" y="950272"/>
            <a:ext cx="6286499" cy="498871"/>
          </a:xfrm>
          <a:prstGeom prst="rect">
            <a:avLst/>
          </a:prstGeom>
          <a:noFill/>
          <a:ln>
            <a:noFill/>
          </a:ln>
        </p:spPr>
        <p:txBody>
          <a:bodyPr vert="horz" lIns="0" tIns="0" rIns="0" bIns="0" rtlCol="0" anchor="t" anchorCtr="0">
            <a:noAutofit/>
          </a:bodyPr>
          <a:lstStyle/>
          <a:p>
            <a:pPr algn="ctr">
              <a:spcBef>
                <a:spcPts val="0"/>
              </a:spcBef>
              <a:buSzPct val="25000"/>
            </a:pPr>
            <a:r>
              <a:rPr lang="en-US" sz="3600" dirty="0">
                <a:latin typeface="+mj-ea"/>
                <a:cs typeface="Calibri"/>
                <a:sym typeface="Calibri"/>
              </a:rPr>
              <a:t>方法</a:t>
            </a:r>
          </a:p>
        </p:txBody>
      </p:sp>
      <p:sp>
        <p:nvSpPr>
          <p:cNvPr id="226" name="Shape 226"/>
          <p:cNvSpPr/>
          <p:nvPr/>
        </p:nvSpPr>
        <p:spPr>
          <a:xfrm>
            <a:off x="566496" y="4968824"/>
            <a:ext cx="7924800" cy="623247"/>
          </a:xfrm>
          <a:prstGeom prst="rect">
            <a:avLst/>
          </a:prstGeom>
          <a:noFill/>
          <a:ln>
            <a:noFill/>
          </a:ln>
        </p:spPr>
        <p:txBody>
          <a:bodyPr lIns="68569" tIns="34275" rIns="68569" bIns="34275" anchor="t" anchorCtr="0">
            <a:noAutofit/>
          </a:bodyPr>
          <a:lstStyle/>
          <a:p>
            <a:pPr algn="ctr">
              <a:buSzPct val="25000"/>
            </a:pPr>
            <a:r>
              <a:rPr lang="ja-JP" altLang="en-US" sz="2000" b="1" dirty="0">
                <a:latin typeface="+mn-ea"/>
                <a:cs typeface="Calibri"/>
                <a:sym typeface="Calibri"/>
              </a:rPr>
              <a:t>同一日に</a:t>
            </a:r>
            <a:r>
              <a:rPr lang="ja-JP" altLang="en-US" sz="2000" b="1" dirty="0" smtClean="0">
                <a:latin typeface="+mn-ea"/>
                <a:cs typeface="Calibri"/>
                <a:sym typeface="Calibri"/>
              </a:rPr>
              <a:t>測定、</a:t>
            </a:r>
            <a:r>
              <a:rPr lang="en-US" sz="2000" b="1" dirty="0" smtClean="0">
                <a:latin typeface="+mn-ea"/>
                <a:cs typeface="Calibri"/>
                <a:sym typeface="Calibri"/>
              </a:rPr>
              <a:t>Medeiros</a:t>
            </a:r>
            <a:r>
              <a:rPr lang="ja-JP" altLang="en-US" sz="2000" b="1" dirty="0" smtClean="0">
                <a:latin typeface="+mn-ea"/>
                <a:cs typeface="Calibri"/>
                <a:sym typeface="Calibri"/>
              </a:rPr>
              <a:t>らの</a:t>
            </a:r>
            <a:r>
              <a:rPr lang="ja-JP" altLang="en-US" sz="2000" b="1" dirty="0">
                <a:latin typeface="+mn-ea"/>
                <a:cs typeface="Calibri"/>
                <a:sym typeface="Calibri"/>
              </a:rPr>
              <a:t>方法を用いて</a:t>
            </a:r>
            <a:r>
              <a:rPr lang="en-US" sz="2000" b="1" dirty="0">
                <a:latin typeface="+mn-ea"/>
                <a:cs typeface="Calibri"/>
                <a:sym typeface="Calibri"/>
              </a:rPr>
              <a:t>RGC</a:t>
            </a:r>
            <a:r>
              <a:rPr lang="ja-JP" altLang="en-US" sz="2000" b="1" dirty="0" smtClean="0">
                <a:latin typeface="+mn-ea"/>
                <a:cs typeface="Calibri"/>
                <a:sym typeface="Calibri"/>
              </a:rPr>
              <a:t>数</a:t>
            </a:r>
            <a:r>
              <a:rPr lang="en-US" sz="2000" b="1" dirty="0" smtClean="0">
                <a:latin typeface="+mn-ea"/>
                <a:cs typeface="Calibri"/>
                <a:sym typeface="Calibri"/>
              </a:rPr>
              <a:t>を算出</a:t>
            </a:r>
            <a:r>
              <a:rPr lang="ja-JP" altLang="en-US" sz="2000" dirty="0" smtClean="0">
                <a:latin typeface="+mn-ea"/>
                <a:cs typeface="Calibri"/>
                <a:sym typeface="Calibri"/>
              </a:rPr>
              <a:t>*</a:t>
            </a:r>
            <a:endParaRPr lang="en-US" sz="2000" b="1" dirty="0">
              <a:latin typeface="+mn-ea"/>
              <a:cs typeface="Calibri"/>
              <a:sym typeface="Calibri"/>
            </a:endParaRPr>
          </a:p>
        </p:txBody>
      </p:sp>
      <p:sp>
        <p:nvSpPr>
          <p:cNvPr id="227" name="Shape 227"/>
          <p:cNvSpPr/>
          <p:nvPr/>
        </p:nvSpPr>
        <p:spPr>
          <a:xfrm>
            <a:off x="3853244" y="6227579"/>
            <a:ext cx="5234608" cy="819257"/>
          </a:xfrm>
          <a:prstGeom prst="rect">
            <a:avLst/>
          </a:prstGeom>
          <a:noFill/>
          <a:ln>
            <a:noFill/>
          </a:ln>
        </p:spPr>
        <p:txBody>
          <a:bodyPr lIns="68569" tIns="34275" rIns="68569" bIns="34275" anchor="t" anchorCtr="0">
            <a:noAutofit/>
          </a:bodyPr>
          <a:lstStyle/>
          <a:p>
            <a:pPr lvl="0">
              <a:buSzPct val="25000"/>
            </a:pPr>
            <a:r>
              <a:rPr lang="ja-JP" altLang="en-US" dirty="0" smtClean="0">
                <a:cs typeface="Calibri"/>
                <a:sym typeface="Calibri"/>
              </a:rPr>
              <a:t>*</a:t>
            </a:r>
            <a:r>
              <a:rPr lang="en-US" dirty="0" smtClean="0">
                <a:cs typeface="Calibri"/>
                <a:sym typeface="Calibri"/>
              </a:rPr>
              <a:t>Felipe</a:t>
            </a:r>
            <a:r>
              <a:rPr lang="en-US" dirty="0" smtClean="0">
                <a:cs typeface="Calibri"/>
                <a:sym typeface="Calibri"/>
              </a:rPr>
              <a:t> </a:t>
            </a:r>
            <a:r>
              <a:rPr lang="en-US" dirty="0" smtClean="0">
                <a:cs typeface="Calibri"/>
                <a:sym typeface="Calibri"/>
              </a:rPr>
              <a:t>A</a:t>
            </a:r>
            <a:r>
              <a:rPr lang="en-US" dirty="0">
                <a:cs typeface="Calibri"/>
                <a:sym typeface="Calibri"/>
              </a:rPr>
              <a:t>. Medeiros, et al, </a:t>
            </a:r>
            <a:r>
              <a:rPr lang="en-US" dirty="0" err="1">
                <a:cs typeface="Calibri"/>
                <a:sym typeface="Calibri"/>
              </a:rPr>
              <a:t>ArchOphthalmol</a:t>
            </a:r>
            <a:r>
              <a:rPr lang="en-US" dirty="0">
                <a:cs typeface="Calibri"/>
                <a:sym typeface="Calibri"/>
              </a:rPr>
              <a:t>. 2012</a:t>
            </a:r>
          </a:p>
        </p:txBody>
      </p:sp>
      <p:sp>
        <p:nvSpPr>
          <p:cNvPr id="228" name="Shape 228"/>
          <p:cNvSpPr/>
          <p:nvPr/>
        </p:nvSpPr>
        <p:spPr>
          <a:xfrm>
            <a:off x="3401392" y="3793797"/>
            <a:ext cx="4270753" cy="396492"/>
          </a:xfrm>
          <a:prstGeom prst="rect">
            <a:avLst/>
          </a:prstGeom>
          <a:noFill/>
          <a:ln>
            <a:noFill/>
          </a:ln>
        </p:spPr>
        <p:txBody>
          <a:bodyPr lIns="68569" tIns="34275" rIns="68569" bIns="34275" anchor="t" anchorCtr="0">
            <a:noAutofit/>
          </a:bodyPr>
          <a:lstStyle/>
          <a:p>
            <a:pPr>
              <a:buSzPct val="25000"/>
            </a:pPr>
            <a:r>
              <a:rPr lang="en-US" dirty="0" err="1">
                <a:latin typeface="+mn-ea"/>
                <a:cs typeface="Calibri"/>
                <a:sym typeface="Calibri"/>
              </a:rPr>
              <a:t>Humphrey視野計</a:t>
            </a:r>
            <a:r>
              <a:rPr lang="en-US" dirty="0">
                <a:latin typeface="+mn-ea"/>
                <a:cs typeface="Calibri"/>
                <a:sym typeface="Calibri"/>
              </a:rPr>
              <a:t>(</a:t>
            </a:r>
            <a:r>
              <a:rPr lang="en-US" dirty="0" err="1">
                <a:latin typeface="+mn-ea"/>
                <a:cs typeface="Calibri"/>
                <a:sym typeface="Calibri"/>
              </a:rPr>
              <a:t>HFA:Carl</a:t>
            </a:r>
            <a:r>
              <a:rPr lang="en-US" dirty="0">
                <a:latin typeface="+mn-ea"/>
                <a:cs typeface="Calibri"/>
                <a:sym typeface="Calibri"/>
              </a:rPr>
              <a:t> Zeiss）</a:t>
            </a:r>
          </a:p>
        </p:txBody>
      </p:sp>
      <p:sp>
        <p:nvSpPr>
          <p:cNvPr id="229" name="Shape 229"/>
          <p:cNvSpPr/>
          <p:nvPr/>
        </p:nvSpPr>
        <p:spPr>
          <a:xfrm>
            <a:off x="3228474" y="2661514"/>
            <a:ext cx="4443672" cy="321246"/>
          </a:xfrm>
          <a:prstGeom prst="rect">
            <a:avLst/>
          </a:prstGeom>
          <a:noFill/>
          <a:ln>
            <a:noFill/>
          </a:ln>
        </p:spPr>
        <p:txBody>
          <a:bodyPr lIns="68569" tIns="34275" rIns="68569" bIns="34275" anchor="t" anchorCtr="0">
            <a:noAutofit/>
          </a:bodyPr>
          <a:lstStyle/>
          <a:p>
            <a:pPr>
              <a:buSzPct val="25000"/>
            </a:pPr>
            <a:r>
              <a:rPr lang="en-US" dirty="0">
                <a:latin typeface="+mn-ea"/>
                <a:cs typeface="Calibri"/>
                <a:sym typeface="Calibri"/>
              </a:rPr>
              <a:t>Cirrus </a:t>
            </a:r>
            <a:r>
              <a:rPr lang="en-US" dirty="0" err="1">
                <a:latin typeface="+mn-ea"/>
                <a:cs typeface="Calibri"/>
                <a:sym typeface="Calibri"/>
              </a:rPr>
              <a:t>HD-OCT（OCT:Carl</a:t>
            </a:r>
            <a:r>
              <a:rPr lang="en-US" dirty="0">
                <a:latin typeface="+mn-ea"/>
                <a:cs typeface="Calibri"/>
                <a:sym typeface="Calibri"/>
              </a:rPr>
              <a:t> Zeiss）</a:t>
            </a:r>
          </a:p>
        </p:txBody>
      </p:sp>
      <p:sp>
        <p:nvSpPr>
          <p:cNvPr id="230" name="Shape 230"/>
          <p:cNvSpPr/>
          <p:nvPr/>
        </p:nvSpPr>
        <p:spPr>
          <a:xfrm>
            <a:off x="3242836" y="2969695"/>
            <a:ext cx="3996103" cy="390977"/>
          </a:xfrm>
          <a:prstGeom prst="rect">
            <a:avLst/>
          </a:prstGeom>
          <a:noFill/>
          <a:ln>
            <a:noFill/>
          </a:ln>
        </p:spPr>
        <p:txBody>
          <a:bodyPr lIns="68569" tIns="34275" rIns="68569" bIns="34275" anchor="t" anchorCtr="0">
            <a:noAutofit/>
          </a:bodyPr>
          <a:lstStyle/>
          <a:p>
            <a:pPr>
              <a:buSzPct val="25000"/>
            </a:pPr>
            <a:r>
              <a:rPr lang="en-US" dirty="0">
                <a:latin typeface="+mn-ea"/>
                <a:cs typeface="Calibri"/>
                <a:sym typeface="Calibri"/>
              </a:rPr>
              <a:t>optic disc cube　200×200</a:t>
            </a:r>
          </a:p>
        </p:txBody>
      </p:sp>
      <p:sp>
        <p:nvSpPr>
          <p:cNvPr id="231" name="Shape 231"/>
          <p:cNvSpPr/>
          <p:nvPr/>
        </p:nvSpPr>
        <p:spPr>
          <a:xfrm>
            <a:off x="2811330" y="3444834"/>
            <a:ext cx="2572687" cy="346248"/>
          </a:xfrm>
          <a:prstGeom prst="rect">
            <a:avLst/>
          </a:prstGeom>
          <a:noFill/>
          <a:ln>
            <a:noFill/>
          </a:ln>
        </p:spPr>
        <p:txBody>
          <a:bodyPr lIns="68569" tIns="34275" rIns="68569" bIns="34275" anchor="t" anchorCtr="0">
            <a:noAutofit/>
          </a:bodyPr>
          <a:lstStyle/>
          <a:p>
            <a:pPr>
              <a:buSzPct val="25000"/>
            </a:pPr>
            <a:r>
              <a:rPr lang="ja-JP" altLang="en-US" sz="2000" dirty="0">
                <a:latin typeface="+mn-ea"/>
                <a:cs typeface="Calibri"/>
                <a:sym typeface="Calibri"/>
              </a:rPr>
              <a:t>静的視野計</a:t>
            </a:r>
            <a:endParaRPr lang="en-US" sz="2000" dirty="0">
              <a:latin typeface="+mn-ea"/>
              <a:cs typeface="Calibri"/>
              <a:sym typeface="Calibri"/>
            </a:endParaRPr>
          </a:p>
        </p:txBody>
      </p:sp>
      <p:sp>
        <p:nvSpPr>
          <p:cNvPr id="232" name="Shape 232"/>
          <p:cNvSpPr/>
          <p:nvPr/>
        </p:nvSpPr>
        <p:spPr>
          <a:xfrm>
            <a:off x="2789933" y="2287247"/>
            <a:ext cx="2126623" cy="346248"/>
          </a:xfrm>
          <a:prstGeom prst="rect">
            <a:avLst/>
          </a:prstGeom>
          <a:noFill/>
          <a:ln>
            <a:noFill/>
          </a:ln>
        </p:spPr>
        <p:txBody>
          <a:bodyPr lIns="68569" tIns="34275" rIns="68569" bIns="34275" anchor="t" anchorCtr="0">
            <a:noAutofit/>
          </a:bodyPr>
          <a:lstStyle/>
          <a:p>
            <a:pPr>
              <a:buSzPct val="25000"/>
            </a:pPr>
            <a:r>
              <a:rPr lang="ja-JP" altLang="en-US" sz="2000" dirty="0">
                <a:latin typeface="+mn-ea"/>
                <a:cs typeface="Calibri"/>
                <a:sym typeface="Calibri"/>
              </a:rPr>
              <a:t>光干渉断層計</a:t>
            </a:r>
            <a:endParaRPr lang="en-US" sz="2000" dirty="0">
              <a:latin typeface="+mn-ea"/>
              <a:cs typeface="Calibri"/>
              <a:sym typeface="Calibri"/>
            </a:endParaRPr>
          </a:p>
        </p:txBody>
      </p:sp>
      <p:sp>
        <p:nvSpPr>
          <p:cNvPr id="233" name="Shape 233"/>
          <p:cNvSpPr/>
          <p:nvPr/>
        </p:nvSpPr>
        <p:spPr>
          <a:xfrm>
            <a:off x="3983525" y="4200844"/>
            <a:ext cx="3190414" cy="396458"/>
          </a:xfrm>
          <a:prstGeom prst="rect">
            <a:avLst/>
          </a:prstGeom>
          <a:noFill/>
          <a:ln>
            <a:noFill/>
          </a:ln>
        </p:spPr>
        <p:txBody>
          <a:bodyPr lIns="68569" tIns="34275" rIns="68569" bIns="34275" anchor="t" anchorCtr="0">
            <a:noAutofit/>
          </a:bodyPr>
          <a:lstStyle/>
          <a:p>
            <a:pPr>
              <a:buSzPct val="25000"/>
            </a:pPr>
            <a:r>
              <a:rPr lang="en-US" dirty="0">
                <a:latin typeface="+mn-ea"/>
                <a:cs typeface="Calibri"/>
                <a:sym typeface="Calibri"/>
              </a:rPr>
              <a:t>SITA </a:t>
            </a:r>
            <a:r>
              <a:rPr lang="en-US" dirty="0" err="1" smtClean="0">
                <a:latin typeface="+mn-ea"/>
                <a:cs typeface="Calibri"/>
                <a:sym typeface="Calibri"/>
              </a:rPr>
              <a:t>Standard中心</a:t>
            </a:r>
            <a:r>
              <a:rPr lang="en-US" dirty="0" smtClean="0">
                <a:latin typeface="+mn-ea"/>
                <a:cs typeface="Calibri"/>
                <a:sym typeface="Calibri"/>
              </a:rPr>
              <a:t> </a:t>
            </a:r>
            <a:r>
              <a:rPr lang="en-US" dirty="0">
                <a:latin typeface="+mn-ea"/>
                <a:cs typeface="Calibri"/>
                <a:sym typeface="Calibri"/>
              </a:rPr>
              <a:t>10-2</a:t>
            </a:r>
          </a:p>
        </p:txBody>
      </p:sp>
      <p:sp>
        <p:nvSpPr>
          <p:cNvPr id="234" name="Shape 234"/>
          <p:cNvSpPr/>
          <p:nvPr/>
        </p:nvSpPr>
        <p:spPr>
          <a:xfrm>
            <a:off x="3329863" y="5325894"/>
            <a:ext cx="4493605" cy="253916"/>
          </a:xfrm>
          <a:prstGeom prst="rect">
            <a:avLst/>
          </a:prstGeom>
          <a:noFill/>
          <a:ln>
            <a:noFill/>
          </a:ln>
        </p:spPr>
        <p:txBody>
          <a:bodyPr lIns="68569" tIns="34275" rIns="68569" bIns="34275" anchor="t" anchorCtr="0">
            <a:noAutofit/>
          </a:bodyPr>
          <a:lstStyle/>
          <a:p>
            <a:pPr>
              <a:buSzPct val="25000"/>
            </a:pPr>
            <a:endParaRPr lang="en-US" sz="1200" dirty="0">
              <a:cs typeface="Calibri"/>
              <a:sym typeface="Calibri"/>
            </a:endParaRPr>
          </a:p>
        </p:txBody>
      </p:sp>
      <p:sp>
        <p:nvSpPr>
          <p:cNvPr id="235" name="Shape 235"/>
          <p:cNvSpPr/>
          <p:nvPr/>
        </p:nvSpPr>
        <p:spPr>
          <a:xfrm>
            <a:off x="2410279" y="1814238"/>
            <a:ext cx="1573245" cy="392414"/>
          </a:xfrm>
          <a:prstGeom prst="rect">
            <a:avLst/>
          </a:prstGeom>
          <a:noFill/>
          <a:ln>
            <a:noFill/>
          </a:ln>
        </p:spPr>
        <p:txBody>
          <a:bodyPr lIns="68569" tIns="34275" rIns="68569" bIns="34275" anchor="t" anchorCtr="0">
            <a:noAutofit/>
          </a:bodyPr>
          <a:lstStyle/>
          <a:p>
            <a:pPr>
              <a:buSzPct val="25000"/>
            </a:pPr>
            <a:r>
              <a:rPr lang="ja-JP" altLang="en-US" sz="2400" b="1" dirty="0">
                <a:latin typeface="+mn-ea"/>
                <a:cs typeface="Calibri" panose="020F0502020204030204" pitchFamily="34" charset="0"/>
                <a:sym typeface="Arial"/>
              </a:rPr>
              <a:t>測定機器</a:t>
            </a:r>
            <a:endParaRPr lang="en-US" sz="2400" b="1" dirty="0">
              <a:latin typeface="+mn-ea"/>
              <a:cs typeface="Calibri" panose="020F0502020204030204" pitchFamily="34" charset="0"/>
              <a:sym typeface="Arial"/>
            </a:endParaRPr>
          </a:p>
        </p:txBody>
      </p:sp>
    </p:spTree>
    <p:extLst>
      <p:ext uri="{BB962C8B-B14F-4D97-AF65-F5344CB8AC3E}">
        <p14:creationId xmlns:p14="http://schemas.microsoft.com/office/powerpoint/2010/main" val="1941823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62756" y="431001"/>
            <a:ext cx="7886700" cy="748433"/>
          </a:xfrm>
        </p:spPr>
        <p:txBody>
          <a:bodyPr>
            <a:normAutofit/>
          </a:bodyPr>
          <a:lstStyle/>
          <a:p>
            <a:r>
              <a:rPr kumimoji="1" lang="en-US" altLang="ja-JP" sz="2400" dirty="0" smtClean="0"/>
              <a:t>Humphrey</a:t>
            </a:r>
            <a:r>
              <a:rPr kumimoji="1" lang="ja-JP" altLang="en-US" sz="2400" dirty="0" smtClean="0"/>
              <a:t>視野計の閾値検査プログラム</a:t>
            </a:r>
            <a:r>
              <a:rPr kumimoji="1" lang="en-US" altLang="ja-JP" sz="2400" dirty="0" smtClean="0"/>
              <a:t>(</a:t>
            </a:r>
            <a:r>
              <a:rPr kumimoji="1" lang="ja-JP" altLang="en-US" sz="2400" dirty="0" smtClean="0"/>
              <a:t>指標配置</a:t>
            </a:r>
            <a:r>
              <a:rPr kumimoji="1" lang="en-US" altLang="ja-JP" sz="2400" dirty="0" smtClean="0"/>
              <a:t>)</a:t>
            </a:r>
            <a:endParaRPr kumimoji="1" lang="ja-JP" altLang="en-US" sz="2400" dirty="0"/>
          </a:p>
        </p:txBody>
      </p:sp>
      <p:graphicFrame>
        <p:nvGraphicFramePr>
          <p:cNvPr id="3" name="表 2"/>
          <p:cNvGraphicFramePr>
            <a:graphicFrameLocks noGrp="1"/>
          </p:cNvGraphicFramePr>
          <p:nvPr>
            <p:extLst>
              <p:ext uri="{D42A27DB-BD31-4B8C-83A1-F6EECF244321}">
                <p14:modId xmlns:p14="http://schemas.microsoft.com/office/powerpoint/2010/main" val="1122619446"/>
              </p:ext>
            </p:extLst>
          </p:nvPr>
        </p:nvGraphicFramePr>
        <p:xfrm>
          <a:off x="231999" y="1406854"/>
          <a:ext cx="8748215" cy="4625631"/>
        </p:xfrm>
        <a:graphic>
          <a:graphicData uri="http://schemas.openxmlformats.org/drawingml/2006/table">
            <a:tbl>
              <a:tblPr firstRow="1" bandRow="1">
                <a:tableStyleId>{5C22544A-7EE6-4342-B048-85BDC9FD1C3A}</a:tableStyleId>
              </a:tblPr>
              <a:tblGrid>
                <a:gridCol w="1749643"/>
                <a:gridCol w="1749643"/>
                <a:gridCol w="2000762"/>
                <a:gridCol w="1498524"/>
                <a:gridCol w="1749643"/>
              </a:tblGrid>
              <a:tr h="572071">
                <a:tc>
                  <a:txBody>
                    <a:bodyPr/>
                    <a:lstStyle/>
                    <a:p>
                      <a:pPr algn="ctr"/>
                      <a:r>
                        <a:rPr kumimoji="1" lang="ja-JP" altLang="en-US" dirty="0" smtClean="0">
                          <a:solidFill>
                            <a:schemeClr val="tx1"/>
                          </a:solidFill>
                        </a:rPr>
                        <a:t>名称</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検査目的</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検査点配置</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検査点の数</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検査点密度</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r>
              <a:tr h="627797">
                <a:tc>
                  <a:txBody>
                    <a:bodyPr/>
                    <a:lstStyle/>
                    <a:p>
                      <a:pPr algn="ctr"/>
                      <a:r>
                        <a:rPr kumimoji="1" lang="ja-JP" altLang="en-US" dirty="0" smtClean="0">
                          <a:solidFill>
                            <a:schemeClr val="tx1"/>
                          </a:solidFill>
                        </a:rPr>
                        <a:t>中心</a:t>
                      </a:r>
                      <a:r>
                        <a:rPr kumimoji="1" lang="en-US" altLang="ja-JP" dirty="0" smtClean="0">
                          <a:solidFill>
                            <a:schemeClr val="tx1"/>
                          </a:solidFill>
                        </a:rPr>
                        <a:t>30-2</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en-US" altLang="ja-JP" dirty="0" smtClean="0">
                          <a:solidFill>
                            <a:schemeClr val="tx1"/>
                          </a:solidFill>
                        </a:rPr>
                        <a:t>30°</a:t>
                      </a:r>
                      <a:r>
                        <a:rPr kumimoji="1" lang="ja-JP" altLang="en-US" dirty="0" smtClean="0">
                          <a:solidFill>
                            <a:schemeClr val="tx1"/>
                          </a:solidFill>
                        </a:rPr>
                        <a:t>以内</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ja-JP" altLang="en-US" dirty="0" smtClean="0">
                          <a:solidFill>
                            <a:schemeClr val="tx1"/>
                          </a:solidFill>
                        </a:rPr>
                        <a:t>格子状</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en-US" altLang="ja-JP" dirty="0" smtClean="0">
                          <a:solidFill>
                            <a:schemeClr val="tx1"/>
                          </a:solidFill>
                        </a:rPr>
                        <a:t>76</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en-US" altLang="ja-JP" dirty="0" smtClean="0">
                          <a:solidFill>
                            <a:schemeClr val="tx1"/>
                          </a:solidFill>
                        </a:rPr>
                        <a:t>6°</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r>
              <a:tr h="689601">
                <a:tc>
                  <a:txBody>
                    <a:bodyPr/>
                    <a:lstStyle/>
                    <a:p>
                      <a:pPr algn="ctr"/>
                      <a:r>
                        <a:rPr kumimoji="1" lang="ja-JP" altLang="en-US" dirty="0" smtClean="0">
                          <a:solidFill>
                            <a:schemeClr val="tx1"/>
                          </a:solidFill>
                        </a:rPr>
                        <a:t>中心</a:t>
                      </a:r>
                      <a:r>
                        <a:rPr kumimoji="1" lang="en-US" altLang="ja-JP" dirty="0" smtClean="0">
                          <a:solidFill>
                            <a:schemeClr val="tx1"/>
                          </a:solidFill>
                        </a:rPr>
                        <a:t>24-2</a:t>
                      </a:r>
                    </a:p>
                  </a:txBody>
                  <a:tcPr>
                    <a:noFill/>
                  </a:tcPr>
                </a:tc>
                <a:tc>
                  <a:txBody>
                    <a:bodyPr/>
                    <a:lstStyle/>
                    <a:p>
                      <a:pPr algn="ctr"/>
                      <a:r>
                        <a:rPr kumimoji="1" lang="en-US" altLang="ja-JP" dirty="0" smtClean="0">
                          <a:solidFill>
                            <a:schemeClr val="tx1"/>
                          </a:solidFill>
                        </a:rPr>
                        <a:t>24</a:t>
                      </a:r>
                      <a:r>
                        <a:rPr kumimoji="1" lang="en-US" altLang="ja-JP" dirty="0" smtClean="0">
                          <a:solidFill>
                            <a:schemeClr val="tx1"/>
                          </a:solidFill>
                        </a:rPr>
                        <a:t>°</a:t>
                      </a:r>
                      <a:r>
                        <a:rPr kumimoji="1" lang="ja-JP" altLang="en-US" dirty="0" smtClean="0">
                          <a:solidFill>
                            <a:schemeClr val="tx1"/>
                          </a:solidFill>
                        </a:rPr>
                        <a:t>以内</a:t>
                      </a:r>
                      <a:endParaRPr kumimoji="1" lang="ja-JP" altLang="en-US" dirty="0">
                        <a:solidFill>
                          <a:schemeClr val="tx1"/>
                        </a:solidFill>
                      </a:endParaRPr>
                    </a:p>
                  </a:txBody>
                  <a:tcPr>
                    <a:noFill/>
                  </a:tcPr>
                </a:tc>
                <a:tc>
                  <a:txBody>
                    <a:bodyPr/>
                    <a:lstStyle/>
                    <a:p>
                      <a:pPr algn="ctr"/>
                      <a:r>
                        <a:rPr kumimoji="1" lang="ja-JP" altLang="en-US" dirty="0" smtClean="0">
                          <a:solidFill>
                            <a:schemeClr val="tx1"/>
                          </a:solidFill>
                        </a:rPr>
                        <a:t>格子状</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54</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6°</a:t>
                      </a:r>
                      <a:endParaRPr kumimoji="1" lang="ja-JP" altLang="en-US" dirty="0">
                        <a:solidFill>
                          <a:schemeClr val="tx1"/>
                        </a:solidFill>
                      </a:endParaRPr>
                    </a:p>
                  </a:txBody>
                  <a:tcPr>
                    <a:noFill/>
                  </a:tcPr>
                </a:tc>
              </a:tr>
              <a:tr h="702470">
                <a:tc>
                  <a:txBody>
                    <a:bodyPr/>
                    <a:lstStyle/>
                    <a:p>
                      <a:pPr algn="ctr"/>
                      <a:r>
                        <a:rPr kumimoji="1" lang="ja-JP" altLang="en-US" dirty="0" smtClean="0">
                          <a:solidFill>
                            <a:schemeClr val="tx1"/>
                          </a:solidFill>
                        </a:rPr>
                        <a:t>中心</a:t>
                      </a:r>
                      <a:r>
                        <a:rPr kumimoji="1" lang="en-US" altLang="ja-JP" dirty="0" smtClean="0">
                          <a:solidFill>
                            <a:schemeClr val="tx1"/>
                          </a:solidFill>
                        </a:rPr>
                        <a:t>10-2</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10°</a:t>
                      </a:r>
                      <a:r>
                        <a:rPr kumimoji="1" lang="ja-JP" altLang="en-US" dirty="0" smtClean="0">
                          <a:solidFill>
                            <a:schemeClr val="tx1"/>
                          </a:solidFill>
                        </a:rPr>
                        <a:t>以内</a:t>
                      </a:r>
                      <a:endParaRPr kumimoji="1" lang="ja-JP" altLang="en-US" dirty="0">
                        <a:solidFill>
                          <a:schemeClr val="tx1"/>
                        </a:solidFill>
                      </a:endParaRPr>
                    </a:p>
                  </a:txBody>
                  <a:tcPr>
                    <a:noFill/>
                  </a:tcPr>
                </a:tc>
                <a:tc>
                  <a:txBody>
                    <a:bodyPr/>
                    <a:lstStyle/>
                    <a:p>
                      <a:pPr algn="ctr"/>
                      <a:r>
                        <a:rPr kumimoji="1" lang="ja-JP" altLang="en-US" dirty="0" smtClean="0">
                          <a:solidFill>
                            <a:schemeClr val="tx1"/>
                          </a:solidFill>
                        </a:rPr>
                        <a:t>格子状</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68</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2°</a:t>
                      </a:r>
                      <a:endParaRPr kumimoji="1" lang="ja-JP" altLang="en-US" dirty="0">
                        <a:solidFill>
                          <a:schemeClr val="tx1"/>
                        </a:solidFill>
                      </a:endParaRPr>
                    </a:p>
                  </a:txBody>
                  <a:tcPr>
                    <a:noFill/>
                  </a:tcPr>
                </a:tc>
              </a:tr>
              <a:tr h="716595">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r>
              <a:tr h="696036">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r>
              <a:tr h="621061">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r>
            </a:tbl>
          </a:graphicData>
        </a:graphic>
      </p:graphicFrame>
      <p:pic>
        <p:nvPicPr>
          <p:cNvPr id="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8217" t="17039" r="24870" b="52410"/>
          <a:stretch/>
        </p:blipFill>
        <p:spPr bwMode="auto">
          <a:xfrm>
            <a:off x="1403648" y="4001916"/>
            <a:ext cx="6434667" cy="2619023"/>
          </a:xfrm>
          <a:prstGeom prst="roundRect">
            <a:avLst>
              <a:gd name="adj" fmla="val 8594"/>
            </a:avLst>
          </a:prstGeom>
          <a:solidFill>
            <a:srgbClr val="FFFFFF">
              <a:shade val="85000"/>
            </a:srgbClr>
          </a:solidFill>
          <a:ln>
            <a:noFill/>
          </a:ln>
          <a:effectLst>
            <a:reflection blurRad="12700" stA="0" endPos="0" dist="5000" dir="5400000" sy="-100000" algn="bl" rotWithShape="0"/>
          </a:effectLst>
          <a:extLst/>
        </p:spPr>
      </p:pic>
      <p:sp>
        <p:nvSpPr>
          <p:cNvPr id="6" name="テキスト ボックス 5"/>
          <p:cNvSpPr txBox="1"/>
          <p:nvPr/>
        </p:nvSpPr>
        <p:spPr>
          <a:xfrm>
            <a:off x="2173702" y="4015357"/>
            <a:ext cx="606256" cy="369332"/>
          </a:xfrm>
          <a:prstGeom prst="rect">
            <a:avLst/>
          </a:prstGeom>
          <a:solidFill>
            <a:schemeClr val="bg1"/>
          </a:solidFill>
        </p:spPr>
        <p:txBody>
          <a:bodyPr wrap="none" rtlCol="0">
            <a:spAutoFit/>
          </a:bodyPr>
          <a:lstStyle/>
          <a:p>
            <a:r>
              <a:rPr kumimoji="1" lang="en-US" altLang="ja-JP" dirty="0" smtClean="0"/>
              <a:t>30-2</a:t>
            </a:r>
            <a:endParaRPr kumimoji="1" lang="ja-JP" altLang="en-US" dirty="0"/>
          </a:p>
        </p:txBody>
      </p:sp>
      <p:sp>
        <p:nvSpPr>
          <p:cNvPr id="7" name="テキスト ボックス 6"/>
          <p:cNvSpPr txBox="1"/>
          <p:nvPr/>
        </p:nvSpPr>
        <p:spPr>
          <a:xfrm>
            <a:off x="4317853" y="4015357"/>
            <a:ext cx="606256" cy="369332"/>
          </a:xfrm>
          <a:prstGeom prst="rect">
            <a:avLst/>
          </a:prstGeom>
          <a:solidFill>
            <a:schemeClr val="bg1"/>
          </a:solidFill>
        </p:spPr>
        <p:txBody>
          <a:bodyPr wrap="none" rtlCol="0">
            <a:spAutoFit/>
          </a:bodyPr>
          <a:lstStyle/>
          <a:p>
            <a:r>
              <a:rPr lang="en-US" altLang="ja-JP" dirty="0" smtClean="0"/>
              <a:t>24</a:t>
            </a:r>
            <a:r>
              <a:rPr kumimoji="1" lang="en-US" altLang="ja-JP" dirty="0" smtClean="0"/>
              <a:t>-2</a:t>
            </a:r>
            <a:endParaRPr kumimoji="1" lang="ja-JP" altLang="en-US" dirty="0"/>
          </a:p>
        </p:txBody>
      </p:sp>
      <p:sp>
        <p:nvSpPr>
          <p:cNvPr id="8" name="テキスト ボックス 7"/>
          <p:cNvSpPr txBox="1"/>
          <p:nvPr/>
        </p:nvSpPr>
        <p:spPr>
          <a:xfrm>
            <a:off x="6372200" y="4015357"/>
            <a:ext cx="606256" cy="369332"/>
          </a:xfrm>
          <a:prstGeom prst="rect">
            <a:avLst/>
          </a:prstGeom>
          <a:solidFill>
            <a:schemeClr val="bg1"/>
          </a:solidFill>
        </p:spPr>
        <p:txBody>
          <a:bodyPr wrap="none" rtlCol="0">
            <a:spAutoFit/>
          </a:bodyPr>
          <a:lstStyle/>
          <a:p>
            <a:r>
              <a:rPr lang="en-US" altLang="ja-JP" dirty="0" smtClean="0"/>
              <a:t>10</a:t>
            </a:r>
            <a:r>
              <a:rPr kumimoji="1" lang="en-US" altLang="ja-JP" dirty="0" smtClean="0"/>
              <a:t>-2</a:t>
            </a:r>
            <a:endParaRPr kumimoji="1" lang="ja-JP" altLang="en-US" dirty="0"/>
          </a:p>
        </p:txBody>
      </p:sp>
      <p:sp>
        <p:nvSpPr>
          <p:cNvPr id="9" name="テキスト ボックス 8"/>
          <p:cNvSpPr txBox="1"/>
          <p:nvPr/>
        </p:nvSpPr>
        <p:spPr>
          <a:xfrm>
            <a:off x="2915816" y="6080856"/>
            <a:ext cx="598241" cy="338554"/>
          </a:xfrm>
          <a:prstGeom prst="rect">
            <a:avLst/>
          </a:prstGeom>
          <a:solidFill>
            <a:schemeClr val="bg1"/>
          </a:solidFill>
        </p:spPr>
        <p:txBody>
          <a:bodyPr wrap="none" rtlCol="0">
            <a:spAutoFit/>
          </a:bodyPr>
          <a:lstStyle/>
          <a:p>
            <a:r>
              <a:rPr lang="en-US" altLang="ja-JP" sz="1600" dirty="0" smtClean="0"/>
              <a:t>76</a:t>
            </a:r>
            <a:r>
              <a:rPr lang="ja-JP" altLang="en-US" sz="1600" dirty="0" smtClean="0"/>
              <a:t>点</a:t>
            </a:r>
            <a:endParaRPr kumimoji="1" lang="ja-JP" altLang="en-US" sz="1600" dirty="0"/>
          </a:p>
        </p:txBody>
      </p:sp>
      <p:sp>
        <p:nvSpPr>
          <p:cNvPr id="10" name="テキスト ボックス 9"/>
          <p:cNvSpPr txBox="1"/>
          <p:nvPr/>
        </p:nvSpPr>
        <p:spPr>
          <a:xfrm>
            <a:off x="5045864" y="6068114"/>
            <a:ext cx="598241" cy="338554"/>
          </a:xfrm>
          <a:prstGeom prst="rect">
            <a:avLst/>
          </a:prstGeom>
          <a:solidFill>
            <a:schemeClr val="bg1"/>
          </a:solidFill>
        </p:spPr>
        <p:txBody>
          <a:bodyPr wrap="none" rtlCol="0">
            <a:spAutoFit/>
          </a:bodyPr>
          <a:lstStyle/>
          <a:p>
            <a:r>
              <a:rPr kumimoji="1" lang="en-US" altLang="ja-JP" sz="1600" dirty="0" smtClean="0"/>
              <a:t>54</a:t>
            </a:r>
            <a:r>
              <a:rPr kumimoji="1" lang="ja-JP" altLang="en-US" sz="1600" dirty="0" smtClean="0"/>
              <a:t>点</a:t>
            </a:r>
            <a:endParaRPr kumimoji="1" lang="ja-JP" altLang="en-US" sz="1600" dirty="0"/>
          </a:p>
        </p:txBody>
      </p:sp>
      <p:sp>
        <p:nvSpPr>
          <p:cNvPr id="11" name="テキスト ボックス 10"/>
          <p:cNvSpPr txBox="1"/>
          <p:nvPr/>
        </p:nvSpPr>
        <p:spPr>
          <a:xfrm>
            <a:off x="6885021" y="6046080"/>
            <a:ext cx="598241" cy="338554"/>
          </a:xfrm>
          <a:prstGeom prst="rect">
            <a:avLst/>
          </a:prstGeom>
          <a:solidFill>
            <a:schemeClr val="bg1"/>
          </a:solidFill>
        </p:spPr>
        <p:txBody>
          <a:bodyPr wrap="none" rtlCol="0">
            <a:spAutoFit/>
          </a:bodyPr>
          <a:lstStyle/>
          <a:p>
            <a:r>
              <a:rPr kumimoji="1" lang="en-US" altLang="ja-JP" sz="1600" dirty="0" smtClean="0"/>
              <a:t>68</a:t>
            </a:r>
            <a:r>
              <a:rPr kumimoji="1" lang="ja-JP" altLang="en-US" sz="1600" dirty="0" smtClean="0"/>
              <a:t>点</a:t>
            </a:r>
            <a:endParaRPr kumimoji="1" lang="ja-JP" altLang="en-US" sz="1600" dirty="0"/>
          </a:p>
        </p:txBody>
      </p:sp>
    </p:spTree>
    <p:extLst>
      <p:ext uri="{BB962C8B-B14F-4D97-AF65-F5344CB8AC3E}">
        <p14:creationId xmlns:p14="http://schemas.microsoft.com/office/powerpoint/2010/main" val="7074711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1143000" y="998730"/>
            <a:ext cx="6858000" cy="456975"/>
          </a:xfrm>
          <a:prstGeom prst="rect">
            <a:avLst/>
          </a:prstGeom>
          <a:noFill/>
          <a:ln>
            <a:noFill/>
          </a:ln>
        </p:spPr>
        <p:txBody>
          <a:bodyPr vert="horz" lIns="0" tIns="0" rIns="0" bIns="0" rtlCol="0" anchor="t" anchorCtr="0">
            <a:noAutofit/>
          </a:bodyPr>
          <a:lstStyle/>
          <a:p>
            <a:pPr algn="ctr">
              <a:spcBef>
                <a:spcPts val="0"/>
              </a:spcBef>
              <a:buSzPct val="25000"/>
            </a:pPr>
            <a:r>
              <a:rPr lang="en-US" b="0" i="0" u="none" strike="noStrike" cap="none" dirty="0" smtClean="0">
                <a:ea typeface="Calibri"/>
                <a:cs typeface="Calibri"/>
                <a:sym typeface="Calibri"/>
              </a:rPr>
              <a:t>Weighted RGC</a:t>
            </a:r>
            <a:endParaRPr lang="en-US" b="0" i="0" u="none" strike="noStrike" cap="none" dirty="0">
              <a:ea typeface="Calibri"/>
              <a:cs typeface="Calibri"/>
              <a:sym typeface="Calibri"/>
            </a:endParaRPr>
          </a:p>
        </p:txBody>
      </p:sp>
      <p:sp>
        <p:nvSpPr>
          <p:cNvPr id="207" name="Shape 207"/>
          <p:cNvSpPr txBox="1"/>
          <p:nvPr/>
        </p:nvSpPr>
        <p:spPr>
          <a:xfrm>
            <a:off x="5264247" y="2890886"/>
            <a:ext cx="2652532" cy="900225"/>
          </a:xfrm>
          <a:prstGeom prst="rect">
            <a:avLst/>
          </a:prstGeom>
          <a:noFill/>
          <a:ln>
            <a:solidFill>
              <a:schemeClr val="tx1"/>
            </a:solidFill>
          </a:ln>
        </p:spPr>
        <p:txBody>
          <a:bodyPr lIns="68569" tIns="34275" rIns="68569" bIns="34275" anchor="t" anchorCtr="0">
            <a:noAutofit/>
          </a:bodyPr>
          <a:lstStyle/>
          <a:p>
            <a:pPr algn="ctr">
              <a:buSzPct val="25000"/>
            </a:pPr>
            <a:r>
              <a:rPr lang="en-US" sz="1200" dirty="0">
                <a:latin typeface="Calibri"/>
                <a:ea typeface="Calibri"/>
                <a:cs typeface="Calibri"/>
                <a:sym typeface="Calibri"/>
              </a:rPr>
              <a:t>d=(-0.007*age)+1.4</a:t>
            </a:r>
          </a:p>
          <a:p>
            <a:pPr algn="ctr">
              <a:buSzPct val="25000"/>
            </a:pPr>
            <a:r>
              <a:rPr lang="en-US" sz="1200" dirty="0">
                <a:latin typeface="Calibri"/>
                <a:ea typeface="Calibri"/>
                <a:cs typeface="Calibri"/>
                <a:sym typeface="Calibri"/>
              </a:rPr>
              <a:t>c=(-0.26*MD)+0.12</a:t>
            </a:r>
          </a:p>
          <a:p>
            <a:pPr algn="ctr">
              <a:buSzPct val="25000"/>
            </a:pPr>
            <a:r>
              <a:rPr lang="en-US" sz="1200" dirty="0">
                <a:latin typeface="Calibri"/>
                <a:ea typeface="Calibri"/>
                <a:cs typeface="Calibri"/>
                <a:sym typeface="Calibri"/>
              </a:rPr>
              <a:t>a= </a:t>
            </a:r>
            <a:r>
              <a:rPr lang="en-US" sz="1200" dirty="0" err="1">
                <a:latin typeface="Calibri"/>
                <a:ea typeface="Calibri"/>
                <a:cs typeface="Calibri"/>
                <a:sym typeface="Calibri"/>
              </a:rPr>
              <a:t>averageRNFLthickness</a:t>
            </a:r>
            <a:r>
              <a:rPr lang="en-US" sz="1200" dirty="0">
                <a:latin typeface="Calibri"/>
                <a:ea typeface="Calibri"/>
                <a:cs typeface="Calibri"/>
                <a:sym typeface="Calibri"/>
              </a:rPr>
              <a:t>*10870*d</a:t>
            </a:r>
          </a:p>
          <a:p>
            <a:pPr algn="ctr">
              <a:buSzPct val="25000"/>
            </a:pPr>
            <a:r>
              <a:rPr lang="en-US" sz="1200" dirty="0" err="1">
                <a:latin typeface="Calibri"/>
                <a:ea typeface="Calibri"/>
                <a:cs typeface="Calibri"/>
                <a:sym typeface="Calibri"/>
              </a:rPr>
              <a:t>OCTrgc</a:t>
            </a:r>
            <a:r>
              <a:rPr lang="en-US" sz="1200" dirty="0">
                <a:latin typeface="Calibri"/>
                <a:ea typeface="Calibri"/>
                <a:cs typeface="Calibri"/>
                <a:sym typeface="Calibri"/>
              </a:rPr>
              <a:t>=10^({(log(a)*10]-c}*0.1)</a:t>
            </a:r>
          </a:p>
        </p:txBody>
      </p:sp>
      <p:grpSp>
        <p:nvGrpSpPr>
          <p:cNvPr id="211" name="Shape 211"/>
          <p:cNvGrpSpPr/>
          <p:nvPr/>
        </p:nvGrpSpPr>
        <p:grpSpPr>
          <a:xfrm>
            <a:off x="1518484" y="2939012"/>
            <a:ext cx="2724649" cy="900225"/>
            <a:chOff x="432910" y="2521812"/>
            <a:chExt cx="3632865" cy="1200300"/>
          </a:xfrm>
        </p:grpSpPr>
        <p:sp>
          <p:nvSpPr>
            <p:cNvPr id="212" name="Shape 212"/>
            <p:cNvSpPr txBox="1"/>
            <p:nvPr/>
          </p:nvSpPr>
          <p:spPr>
            <a:xfrm>
              <a:off x="1217275" y="2521812"/>
              <a:ext cx="2848500" cy="1200300"/>
            </a:xfrm>
            <a:prstGeom prst="rect">
              <a:avLst/>
            </a:prstGeom>
            <a:noFill/>
            <a:ln>
              <a:solidFill>
                <a:schemeClr val="tx1"/>
              </a:solidFill>
            </a:ln>
          </p:spPr>
          <p:txBody>
            <a:bodyPr lIns="68569" tIns="34275" rIns="68569" bIns="34275" anchor="t" anchorCtr="0">
              <a:noAutofit/>
            </a:bodyPr>
            <a:lstStyle/>
            <a:p>
              <a:pPr algn="ctr">
                <a:buSzPct val="25000"/>
              </a:pPr>
              <a:r>
                <a:rPr lang="en-US" sz="1200" dirty="0">
                  <a:latin typeface="Calibri"/>
                  <a:ea typeface="Calibri"/>
                  <a:cs typeface="Calibri"/>
                  <a:sym typeface="Calibri"/>
                </a:rPr>
                <a:t>m=[0.054*(</a:t>
              </a:r>
              <a:r>
                <a:rPr lang="en-US" sz="1200" dirty="0" err="1">
                  <a:latin typeface="Calibri"/>
                  <a:ea typeface="Calibri"/>
                  <a:cs typeface="Calibri"/>
                  <a:sym typeface="Calibri"/>
                </a:rPr>
                <a:t>ec</a:t>
              </a:r>
              <a:r>
                <a:rPr lang="en-US" sz="1200" dirty="0">
                  <a:latin typeface="Calibri"/>
                  <a:ea typeface="Calibri"/>
                  <a:cs typeface="Calibri"/>
                  <a:sym typeface="Calibri"/>
                </a:rPr>
                <a:t>*1.32)]+0.9</a:t>
              </a:r>
            </a:p>
            <a:p>
              <a:pPr algn="ctr">
                <a:buSzPct val="25000"/>
              </a:pPr>
              <a:r>
                <a:rPr lang="en-US" sz="1200" dirty="0">
                  <a:latin typeface="Calibri"/>
                  <a:ea typeface="Calibri"/>
                  <a:cs typeface="Calibri"/>
                  <a:sym typeface="Calibri"/>
                </a:rPr>
                <a:t> b=[-1.5*(</a:t>
              </a:r>
              <a:r>
                <a:rPr lang="en-US" sz="1200" dirty="0" err="1">
                  <a:latin typeface="Calibri"/>
                  <a:ea typeface="Calibri"/>
                  <a:cs typeface="Calibri"/>
                  <a:sym typeface="Calibri"/>
                </a:rPr>
                <a:t>ec</a:t>
              </a:r>
              <a:r>
                <a:rPr lang="en-US" sz="1200" dirty="0">
                  <a:latin typeface="Calibri"/>
                  <a:ea typeface="Calibri"/>
                  <a:cs typeface="Calibri"/>
                  <a:sym typeface="Calibri"/>
                </a:rPr>
                <a:t>*1.32)]-14.8</a:t>
              </a:r>
            </a:p>
            <a:p>
              <a:pPr algn="ctr">
                <a:buSzPct val="25000"/>
              </a:pPr>
              <a:r>
                <a:rPr lang="en-US" sz="1200" dirty="0">
                  <a:latin typeface="Calibri"/>
                  <a:ea typeface="Calibri"/>
                  <a:cs typeface="Calibri"/>
                  <a:sym typeface="Calibri"/>
                </a:rPr>
                <a:t> </a:t>
              </a:r>
              <a:r>
                <a:rPr lang="en-US" sz="1200" dirty="0" err="1">
                  <a:latin typeface="Calibri"/>
                  <a:ea typeface="Calibri"/>
                  <a:cs typeface="Calibri"/>
                  <a:sym typeface="Calibri"/>
                </a:rPr>
                <a:t>gc</a:t>
              </a:r>
              <a:r>
                <a:rPr lang="en-US" sz="1200" dirty="0">
                  <a:latin typeface="Calibri"/>
                  <a:ea typeface="Calibri"/>
                  <a:cs typeface="Calibri"/>
                  <a:sym typeface="Calibri"/>
                </a:rPr>
                <a:t>={[(s-1)-b]/m}+4.7</a:t>
              </a:r>
            </a:p>
            <a:p>
              <a:pPr algn="ctr">
                <a:buSzPct val="25000"/>
              </a:pPr>
              <a:r>
                <a:rPr lang="en-US" sz="1200" dirty="0" err="1">
                  <a:latin typeface="Calibri"/>
                  <a:ea typeface="Calibri"/>
                  <a:cs typeface="Calibri"/>
                  <a:sym typeface="Calibri"/>
                </a:rPr>
                <a:t>SAPrgc</a:t>
              </a:r>
              <a:r>
                <a:rPr lang="en-US" sz="1200" dirty="0">
                  <a:latin typeface="Calibri"/>
                  <a:ea typeface="Calibri"/>
                  <a:cs typeface="Calibri"/>
                  <a:sym typeface="Calibri"/>
                </a:rPr>
                <a:t>=∑10^(</a:t>
              </a:r>
              <a:r>
                <a:rPr lang="en-US" sz="1200" dirty="0" err="1">
                  <a:latin typeface="Calibri"/>
                  <a:ea typeface="Calibri"/>
                  <a:cs typeface="Calibri"/>
                  <a:sym typeface="Calibri"/>
                </a:rPr>
                <a:t>gc</a:t>
              </a:r>
              <a:r>
                <a:rPr lang="en-US" sz="1200" dirty="0">
                  <a:latin typeface="Calibri"/>
                  <a:ea typeface="Calibri"/>
                  <a:cs typeface="Calibri"/>
                  <a:sym typeface="Calibri"/>
                </a:rPr>
                <a:t>*0.1)</a:t>
              </a:r>
            </a:p>
          </p:txBody>
        </p:sp>
        <p:sp>
          <p:nvSpPr>
            <p:cNvPr id="213" name="Shape 213"/>
            <p:cNvSpPr txBox="1"/>
            <p:nvPr/>
          </p:nvSpPr>
          <p:spPr>
            <a:xfrm>
              <a:off x="432910" y="2921229"/>
              <a:ext cx="742800" cy="369300"/>
            </a:xfrm>
            <a:prstGeom prst="rect">
              <a:avLst/>
            </a:prstGeom>
            <a:noFill/>
            <a:ln>
              <a:solidFill>
                <a:schemeClr val="tx1"/>
              </a:solidFill>
            </a:ln>
          </p:spPr>
          <p:txBody>
            <a:bodyPr lIns="68569" tIns="34275" rIns="68569" bIns="34275" anchor="t" anchorCtr="0">
              <a:noAutofit/>
            </a:bodyPr>
            <a:lstStyle/>
            <a:p>
              <a:pPr algn="ctr">
                <a:buSzPct val="25000"/>
              </a:pPr>
              <a:r>
                <a:rPr lang="en-US" sz="1350" dirty="0">
                  <a:latin typeface="Calibri"/>
                  <a:ea typeface="Calibri"/>
                  <a:cs typeface="Calibri"/>
                  <a:sym typeface="Calibri"/>
                </a:rPr>
                <a:t>SAP</a:t>
              </a:r>
            </a:p>
          </p:txBody>
        </p:sp>
      </p:grpSp>
      <p:sp>
        <p:nvSpPr>
          <p:cNvPr id="214" name="Shape 214"/>
          <p:cNvSpPr txBox="1"/>
          <p:nvPr/>
        </p:nvSpPr>
        <p:spPr>
          <a:xfrm>
            <a:off x="4667541" y="3238574"/>
            <a:ext cx="557100" cy="276975"/>
          </a:xfrm>
          <a:prstGeom prst="rect">
            <a:avLst/>
          </a:prstGeom>
          <a:noFill/>
          <a:ln>
            <a:solidFill>
              <a:schemeClr val="tx1"/>
            </a:solidFill>
          </a:ln>
        </p:spPr>
        <p:txBody>
          <a:bodyPr lIns="68569" tIns="34275" rIns="68569" bIns="34275" anchor="t" anchorCtr="0">
            <a:noAutofit/>
          </a:bodyPr>
          <a:lstStyle/>
          <a:p>
            <a:pPr algn="ctr">
              <a:buSzPct val="25000"/>
            </a:pPr>
            <a:r>
              <a:rPr lang="en-US" sz="1350" dirty="0">
                <a:latin typeface="Calibri"/>
                <a:ea typeface="Calibri"/>
                <a:cs typeface="Calibri"/>
                <a:sym typeface="Calibri"/>
              </a:rPr>
              <a:t>OCT</a:t>
            </a:r>
          </a:p>
        </p:txBody>
      </p:sp>
      <p:sp>
        <p:nvSpPr>
          <p:cNvPr id="215" name="Shape 215"/>
          <p:cNvSpPr/>
          <p:nvPr/>
        </p:nvSpPr>
        <p:spPr>
          <a:xfrm rot="1800567">
            <a:off x="5441242" y="3915289"/>
            <a:ext cx="139010" cy="146768"/>
          </a:xfrm>
          <a:prstGeom prst="downArrow">
            <a:avLst>
              <a:gd name="adj1" fmla="val 42601"/>
              <a:gd name="adj2" fmla="val 50000"/>
            </a:avLst>
          </a:prstGeom>
          <a:solidFill>
            <a:schemeClr val="lt1"/>
          </a:solidFill>
          <a:ln>
            <a:noFill/>
          </a:ln>
          <a:effectLst>
            <a:outerShdw blurRad="63500" dist="38100" dir="5400000" rotWithShape="0">
              <a:srgbClr val="000000">
                <a:alpha val="44710"/>
              </a:srgbClr>
            </a:outerShdw>
          </a:effectLst>
        </p:spPr>
        <p:txBody>
          <a:bodyPr lIns="68569" tIns="34275" rIns="68569" bIns="34275" anchor="ctr" anchorCtr="0">
            <a:noAutofit/>
          </a:bodyPr>
          <a:lstStyle/>
          <a:p>
            <a:pPr algn="ctr"/>
            <a:endParaRPr sz="1200">
              <a:latin typeface="Quattrocento Sans"/>
              <a:ea typeface="Quattrocento Sans"/>
              <a:cs typeface="Quattrocento Sans"/>
              <a:sym typeface="Quattrocento Sans"/>
            </a:endParaRPr>
          </a:p>
        </p:txBody>
      </p:sp>
      <p:sp>
        <p:nvSpPr>
          <p:cNvPr id="216" name="Shape 216"/>
          <p:cNvSpPr/>
          <p:nvPr/>
        </p:nvSpPr>
        <p:spPr>
          <a:xfrm rot="-1800567">
            <a:off x="3573244" y="3915289"/>
            <a:ext cx="139010" cy="146768"/>
          </a:xfrm>
          <a:prstGeom prst="downArrow">
            <a:avLst>
              <a:gd name="adj1" fmla="val 42601"/>
              <a:gd name="adj2" fmla="val 50000"/>
            </a:avLst>
          </a:prstGeom>
          <a:solidFill>
            <a:schemeClr val="lt1"/>
          </a:solidFill>
          <a:ln>
            <a:noFill/>
          </a:ln>
          <a:effectLst>
            <a:outerShdw blurRad="63500" dist="38100" dir="5400000" rotWithShape="0">
              <a:srgbClr val="000000">
                <a:alpha val="44710"/>
              </a:srgbClr>
            </a:outerShdw>
          </a:effectLst>
        </p:spPr>
        <p:txBody>
          <a:bodyPr lIns="68569" tIns="34275" rIns="68569" bIns="34275" anchor="ctr" anchorCtr="0">
            <a:noAutofit/>
          </a:bodyPr>
          <a:lstStyle/>
          <a:p>
            <a:pPr algn="ctr"/>
            <a:endParaRPr sz="1200">
              <a:latin typeface="Quattrocento Sans"/>
              <a:ea typeface="Quattrocento Sans"/>
              <a:cs typeface="Quattrocento Sans"/>
              <a:sym typeface="Quattrocento Sans"/>
            </a:endParaRPr>
          </a:p>
        </p:txBody>
      </p:sp>
      <p:sp>
        <p:nvSpPr>
          <p:cNvPr id="2" name="テキスト ボックス 1"/>
          <p:cNvSpPr txBox="1"/>
          <p:nvPr/>
        </p:nvSpPr>
        <p:spPr>
          <a:xfrm>
            <a:off x="1566545" y="1688787"/>
            <a:ext cx="6132641" cy="415498"/>
          </a:xfrm>
          <a:prstGeom prst="rect">
            <a:avLst/>
          </a:prstGeom>
          <a:noFill/>
        </p:spPr>
        <p:txBody>
          <a:bodyPr wrap="none" rtlCol="0">
            <a:spAutoFit/>
          </a:bodyPr>
          <a:lstStyle/>
          <a:p>
            <a:r>
              <a:rPr kumimoji="1" lang="ja-JP" altLang="en-US" sz="2100" b="1" dirty="0">
                <a:latin typeface="+mn-ea"/>
              </a:rPr>
              <a:t>網膜神経節細胞数</a:t>
            </a:r>
            <a:r>
              <a:rPr kumimoji="1" lang="en-US" altLang="ja-JP" sz="2100" b="1" dirty="0"/>
              <a:t>(RGC)</a:t>
            </a:r>
            <a:r>
              <a:rPr kumimoji="1" lang="ja-JP" altLang="en-US" sz="2100" b="1" dirty="0">
                <a:latin typeface="+mn-ea"/>
              </a:rPr>
              <a:t>を</a:t>
            </a:r>
            <a:r>
              <a:rPr kumimoji="1" lang="en-US" altLang="ja-JP" sz="2100" b="1" dirty="0">
                <a:latin typeface="+mn-ea"/>
              </a:rPr>
              <a:t>SAP</a:t>
            </a:r>
            <a:r>
              <a:rPr kumimoji="1" lang="ja-JP" altLang="en-US" sz="2100" b="1" dirty="0">
                <a:latin typeface="+mn-ea"/>
              </a:rPr>
              <a:t>および</a:t>
            </a:r>
            <a:r>
              <a:rPr kumimoji="1" lang="en-US" altLang="ja-JP" sz="2100" b="1" dirty="0"/>
              <a:t>OCT</a:t>
            </a:r>
            <a:r>
              <a:rPr kumimoji="1" lang="ja-JP" altLang="en-US" sz="2100" b="1" dirty="0">
                <a:latin typeface="+mn-ea"/>
              </a:rPr>
              <a:t>から推定</a:t>
            </a:r>
          </a:p>
        </p:txBody>
      </p:sp>
      <p:sp>
        <p:nvSpPr>
          <p:cNvPr id="3" name="テキスト ボックス 2"/>
          <p:cNvSpPr txBox="1"/>
          <p:nvPr/>
        </p:nvSpPr>
        <p:spPr>
          <a:xfrm>
            <a:off x="2537124" y="4138800"/>
            <a:ext cx="4300390" cy="369332"/>
          </a:xfrm>
          <a:prstGeom prst="rect">
            <a:avLst/>
          </a:prstGeom>
          <a:noFill/>
        </p:spPr>
        <p:txBody>
          <a:bodyPr wrap="square" rtlCol="0">
            <a:spAutoFit/>
          </a:bodyPr>
          <a:lstStyle/>
          <a:p>
            <a:r>
              <a:rPr lang="en-US" altLang="ja-JP" dirty="0" err="1">
                <a:latin typeface="Calibri"/>
                <a:ea typeface="Calibri"/>
                <a:cs typeface="Calibri"/>
                <a:sym typeface="Calibri"/>
              </a:rPr>
              <a:t>wrgc</a:t>
            </a:r>
            <a:r>
              <a:rPr lang="en-US" altLang="ja-JP" dirty="0">
                <a:latin typeface="Calibri"/>
                <a:ea typeface="Calibri"/>
                <a:cs typeface="Calibri"/>
                <a:sym typeface="Calibri"/>
              </a:rPr>
              <a:t>=(1+MD/30)*</a:t>
            </a:r>
            <a:r>
              <a:rPr lang="en-US" altLang="ja-JP" dirty="0" err="1">
                <a:latin typeface="Calibri"/>
                <a:ea typeface="Calibri"/>
                <a:cs typeface="Calibri"/>
                <a:sym typeface="Calibri"/>
              </a:rPr>
              <a:t>OCTrgc</a:t>
            </a:r>
            <a:r>
              <a:rPr lang="en-US" altLang="ja-JP" dirty="0">
                <a:latin typeface="Calibri"/>
                <a:ea typeface="Calibri"/>
                <a:cs typeface="Calibri"/>
                <a:sym typeface="Calibri"/>
              </a:rPr>
              <a:t>+(-MD/30)*</a:t>
            </a:r>
            <a:r>
              <a:rPr lang="en-US" altLang="ja-JP" dirty="0" err="1">
                <a:latin typeface="Calibri"/>
                <a:ea typeface="Calibri"/>
                <a:cs typeface="Calibri"/>
                <a:sym typeface="Calibri"/>
              </a:rPr>
              <a:t>SAPrgc</a:t>
            </a:r>
            <a:endParaRPr lang="en-US" altLang="ja-JP" dirty="0">
              <a:latin typeface="Calibri"/>
              <a:ea typeface="Calibri"/>
              <a:cs typeface="Calibri"/>
              <a:sym typeface="Calibri"/>
            </a:endParaRPr>
          </a:p>
        </p:txBody>
      </p:sp>
      <p:sp>
        <p:nvSpPr>
          <p:cNvPr id="13" name="Shape 210"/>
          <p:cNvSpPr/>
          <p:nvPr/>
        </p:nvSpPr>
        <p:spPr>
          <a:xfrm>
            <a:off x="5232401" y="6222372"/>
            <a:ext cx="3712227" cy="699796"/>
          </a:xfrm>
          <a:prstGeom prst="rect">
            <a:avLst/>
          </a:prstGeom>
          <a:noFill/>
          <a:ln>
            <a:noFill/>
          </a:ln>
        </p:spPr>
        <p:txBody>
          <a:bodyPr lIns="68569" tIns="34275" rIns="68569" bIns="34275" anchor="t" anchorCtr="0">
            <a:noAutofit/>
          </a:bodyPr>
          <a:lstStyle/>
          <a:p>
            <a:pPr algn="r">
              <a:buSzPct val="25000"/>
            </a:pPr>
            <a:r>
              <a:rPr lang="en-US" sz="1350" dirty="0" err="1">
                <a:latin typeface="Calibri"/>
                <a:ea typeface="Calibri"/>
                <a:cs typeface="Calibri"/>
                <a:sym typeface="Calibri"/>
              </a:rPr>
              <a:t>FelipeA</a:t>
            </a:r>
            <a:r>
              <a:rPr lang="en-US" sz="1350" dirty="0">
                <a:latin typeface="Calibri"/>
                <a:ea typeface="Calibri"/>
                <a:cs typeface="Calibri"/>
                <a:sym typeface="Calibri"/>
              </a:rPr>
              <a:t>. Medeiros, et al, </a:t>
            </a:r>
            <a:r>
              <a:rPr lang="en-US" sz="1350" dirty="0" err="1">
                <a:latin typeface="Calibri"/>
                <a:ea typeface="Calibri"/>
                <a:cs typeface="Calibri"/>
                <a:sym typeface="Calibri"/>
              </a:rPr>
              <a:t>ArchOphthalmol</a:t>
            </a:r>
            <a:r>
              <a:rPr lang="en-US" sz="1350" dirty="0">
                <a:latin typeface="Calibri"/>
                <a:ea typeface="Calibri"/>
                <a:cs typeface="Calibri"/>
                <a:sym typeface="Calibri"/>
              </a:rPr>
              <a:t>. 2012</a:t>
            </a:r>
          </a:p>
        </p:txBody>
      </p:sp>
    </p:spTree>
    <p:extLst>
      <p:ext uri="{BB962C8B-B14F-4D97-AF65-F5344CB8AC3E}">
        <p14:creationId xmlns:p14="http://schemas.microsoft.com/office/powerpoint/2010/main" val="15686660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12" name="Title 1"/>
          <p:cNvSpPr>
            <a:spLocks noGrp="1"/>
          </p:cNvSpPr>
          <p:nvPr>
            <p:ph type="title"/>
          </p:nvPr>
        </p:nvSpPr>
        <p:spPr>
          <a:xfrm>
            <a:off x="628650" y="365126"/>
            <a:ext cx="7886700" cy="1325563"/>
          </a:xfrm>
        </p:spPr>
        <p:txBody>
          <a:bodyPr/>
          <a:lstStyle/>
          <a:p>
            <a:pPr algn="ctr"/>
            <a:r>
              <a:rPr lang="en-US" dirty="0" smtClean="0">
                <a:ea typeface="Calibri"/>
                <a:cs typeface="Calibri"/>
                <a:sym typeface="Calibri"/>
              </a:rPr>
              <a:t>RGC</a:t>
            </a:r>
            <a:r>
              <a:rPr lang="en-US" altLang="ja-JP" dirty="0" smtClean="0">
                <a:ea typeface="Calibri"/>
                <a:cs typeface="Calibri"/>
                <a:sym typeface="Calibri"/>
              </a:rPr>
              <a:t>_HFA</a:t>
            </a:r>
            <a:endParaRPr lang="en-US" dirty="0"/>
          </a:p>
        </p:txBody>
      </p:sp>
      <p:sp>
        <p:nvSpPr>
          <p:cNvPr id="210" name="Shape 210"/>
          <p:cNvSpPr/>
          <p:nvPr/>
        </p:nvSpPr>
        <p:spPr>
          <a:xfrm>
            <a:off x="5192644" y="6381398"/>
            <a:ext cx="3712227" cy="699796"/>
          </a:xfrm>
          <a:prstGeom prst="rect">
            <a:avLst/>
          </a:prstGeom>
          <a:noFill/>
          <a:ln>
            <a:noFill/>
          </a:ln>
        </p:spPr>
        <p:txBody>
          <a:bodyPr lIns="68569" tIns="34275" rIns="68569" bIns="34275" anchor="t" anchorCtr="0">
            <a:noAutofit/>
          </a:bodyPr>
          <a:lstStyle/>
          <a:p>
            <a:pPr algn="r">
              <a:buSzPct val="25000"/>
            </a:pPr>
            <a:r>
              <a:rPr lang="en-US" smtClean="0">
                <a:latin typeface="Calibri"/>
                <a:ea typeface="Calibri"/>
                <a:cs typeface="Calibri"/>
                <a:sym typeface="Calibri"/>
              </a:rPr>
              <a:t>Medeiros FA.  </a:t>
            </a:r>
            <a:r>
              <a:rPr lang="en-US" dirty="0" err="1">
                <a:latin typeface="Calibri"/>
                <a:ea typeface="Calibri"/>
                <a:cs typeface="Calibri"/>
                <a:sym typeface="Calibri"/>
              </a:rPr>
              <a:t>ArchOphthalmol</a:t>
            </a:r>
            <a:r>
              <a:rPr lang="en-US" dirty="0">
                <a:latin typeface="Calibri"/>
                <a:ea typeface="Calibri"/>
                <a:cs typeface="Calibri"/>
                <a:sym typeface="Calibri"/>
              </a:rPr>
              <a:t>. 2012</a:t>
            </a:r>
          </a:p>
        </p:txBody>
      </p:sp>
      <p:sp>
        <p:nvSpPr>
          <p:cNvPr id="212" name="Shape 212"/>
          <p:cNvSpPr txBox="1"/>
          <p:nvPr/>
        </p:nvSpPr>
        <p:spPr>
          <a:xfrm>
            <a:off x="2539717" y="2269152"/>
            <a:ext cx="4327323" cy="1709184"/>
          </a:xfrm>
          <a:prstGeom prst="rect">
            <a:avLst/>
          </a:prstGeom>
          <a:noFill/>
          <a:ln>
            <a:solidFill>
              <a:schemeClr val="tx1"/>
            </a:solidFill>
          </a:ln>
        </p:spPr>
        <p:txBody>
          <a:bodyPr lIns="68569" tIns="34275" rIns="68569" bIns="34275" anchor="t" anchorCtr="0">
            <a:noAutofit/>
          </a:bodyPr>
          <a:lstStyle/>
          <a:p>
            <a:pPr algn="ctr">
              <a:buSzPct val="25000"/>
            </a:pPr>
            <a:r>
              <a:rPr lang="en-US" sz="2400" dirty="0">
                <a:latin typeface="Calibri"/>
                <a:ea typeface="Calibri"/>
                <a:cs typeface="Calibri"/>
                <a:sym typeface="Calibri"/>
              </a:rPr>
              <a:t>m=[0.054*(</a:t>
            </a:r>
            <a:r>
              <a:rPr lang="en-US" sz="2400" dirty="0" err="1">
                <a:latin typeface="Calibri"/>
                <a:ea typeface="Calibri"/>
                <a:cs typeface="Calibri"/>
                <a:sym typeface="Calibri"/>
              </a:rPr>
              <a:t>ec</a:t>
            </a:r>
            <a:r>
              <a:rPr lang="en-US" sz="2400" dirty="0">
                <a:latin typeface="Calibri"/>
                <a:ea typeface="Calibri"/>
                <a:cs typeface="Calibri"/>
                <a:sym typeface="Calibri"/>
              </a:rPr>
              <a:t>*1.32)]+0.9</a:t>
            </a:r>
          </a:p>
          <a:p>
            <a:pPr algn="ctr">
              <a:buSzPct val="25000"/>
            </a:pPr>
            <a:r>
              <a:rPr lang="en-US" sz="2400" dirty="0">
                <a:latin typeface="Calibri"/>
                <a:ea typeface="Calibri"/>
                <a:cs typeface="Calibri"/>
                <a:sym typeface="Calibri"/>
              </a:rPr>
              <a:t> b=[-1.5*(</a:t>
            </a:r>
            <a:r>
              <a:rPr lang="en-US" sz="2400" dirty="0" err="1">
                <a:latin typeface="Calibri"/>
                <a:ea typeface="Calibri"/>
                <a:cs typeface="Calibri"/>
                <a:sym typeface="Calibri"/>
              </a:rPr>
              <a:t>ec</a:t>
            </a:r>
            <a:r>
              <a:rPr lang="en-US" sz="2400" dirty="0">
                <a:latin typeface="Calibri"/>
                <a:ea typeface="Calibri"/>
                <a:cs typeface="Calibri"/>
                <a:sym typeface="Calibri"/>
              </a:rPr>
              <a:t>*1.32)]-14.8</a:t>
            </a:r>
          </a:p>
          <a:p>
            <a:pPr algn="ctr">
              <a:buSzPct val="25000"/>
            </a:pPr>
            <a:r>
              <a:rPr lang="en-US" sz="2400" dirty="0">
                <a:latin typeface="Calibri"/>
                <a:ea typeface="Calibri"/>
                <a:cs typeface="Calibri"/>
                <a:sym typeface="Calibri"/>
              </a:rPr>
              <a:t> </a:t>
            </a:r>
            <a:r>
              <a:rPr lang="en-US" sz="2400" dirty="0" err="1">
                <a:latin typeface="Calibri"/>
                <a:ea typeface="Calibri"/>
                <a:cs typeface="Calibri"/>
                <a:sym typeface="Calibri"/>
              </a:rPr>
              <a:t>gc</a:t>
            </a:r>
            <a:r>
              <a:rPr lang="en-US" sz="2400" dirty="0">
                <a:latin typeface="Calibri"/>
                <a:ea typeface="Calibri"/>
                <a:cs typeface="Calibri"/>
                <a:sym typeface="Calibri"/>
              </a:rPr>
              <a:t>={[(s-1)-b]/m}+4.7</a:t>
            </a:r>
          </a:p>
          <a:p>
            <a:pPr algn="ctr">
              <a:buSzPct val="25000"/>
            </a:pPr>
            <a:r>
              <a:rPr lang="en-US" sz="2800" dirty="0">
                <a:ea typeface="Calibri"/>
                <a:cs typeface="Calibri"/>
                <a:sym typeface="Calibri"/>
              </a:rPr>
              <a:t>RGC</a:t>
            </a:r>
            <a:r>
              <a:rPr lang="en-US" altLang="ja-JP" sz="2800" dirty="0">
                <a:ea typeface="Calibri"/>
                <a:cs typeface="Calibri"/>
                <a:sym typeface="Calibri"/>
              </a:rPr>
              <a:t>_HFA </a:t>
            </a:r>
            <a:r>
              <a:rPr lang="en-US" sz="2400" dirty="0" smtClean="0">
                <a:latin typeface="Calibri"/>
                <a:ea typeface="Calibri"/>
                <a:cs typeface="Calibri"/>
                <a:sym typeface="Calibri"/>
              </a:rPr>
              <a:t>=[</a:t>
            </a:r>
            <a:r>
              <a:rPr lang="en-US" sz="2400" dirty="0">
                <a:latin typeface="Calibri"/>
                <a:ea typeface="Calibri"/>
                <a:cs typeface="Calibri"/>
                <a:sym typeface="Calibri"/>
              </a:rPr>
              <a:t>∑10^(</a:t>
            </a:r>
            <a:r>
              <a:rPr lang="en-US" sz="2400" dirty="0" err="1">
                <a:latin typeface="Calibri"/>
                <a:ea typeface="Calibri"/>
                <a:cs typeface="Calibri"/>
                <a:sym typeface="Calibri"/>
              </a:rPr>
              <a:t>gc</a:t>
            </a:r>
            <a:r>
              <a:rPr lang="en-US" sz="2400" dirty="0">
                <a:latin typeface="Calibri"/>
                <a:ea typeface="Calibri"/>
                <a:cs typeface="Calibri"/>
                <a:sym typeface="Calibri"/>
              </a:rPr>
              <a:t>*0.1)]</a:t>
            </a:r>
            <a:r>
              <a:rPr lang="en-US" sz="2400" dirty="0">
                <a:solidFill>
                  <a:srgbClr val="FF0000"/>
                </a:solidFill>
                <a:latin typeface="Calibri"/>
                <a:ea typeface="Calibri"/>
                <a:cs typeface="Calibri"/>
                <a:sym typeface="Calibri"/>
              </a:rPr>
              <a:t>/9</a:t>
            </a:r>
          </a:p>
        </p:txBody>
      </p:sp>
      <mc:AlternateContent xmlns:mc="http://schemas.openxmlformats.org/markup-compatibility/2006" xmlns:a14="http://schemas.microsoft.com/office/drawing/2010/main">
        <mc:Choice Requires="a14">
          <p:sp>
            <p:nvSpPr>
              <p:cNvPr id="3" name="TextBox 2"/>
              <p:cNvSpPr txBox="1"/>
              <p:nvPr/>
            </p:nvSpPr>
            <p:spPr>
              <a:xfrm>
                <a:off x="2161961" y="4797844"/>
                <a:ext cx="1515158" cy="580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𝐴𝑠</m:t>
                      </m:r>
                      <m:r>
                        <a:rPr lang="en-US" b="0" i="1" smtClean="0">
                          <a:latin typeface="Cambria Math" charset="0"/>
                        </a:rPr>
                        <m:t>=</m:t>
                      </m:r>
                      <m:sSup>
                        <m:sSupPr>
                          <m:ctrlPr>
                            <a:rPr lang="en-US" b="0" i="1" smtClean="0">
                              <a:latin typeface="Cambria Math" charset="0"/>
                            </a:rPr>
                          </m:ctrlPr>
                        </m:sSupPr>
                        <m:e>
                          <m:r>
                            <a:rPr lang="en-US" b="0" i="1" smtClean="0">
                              <a:latin typeface="Cambria Math" charset="0"/>
                            </a:rPr>
                            <m:t>6</m:t>
                          </m:r>
                        </m:e>
                        <m:sup>
                          <m:r>
                            <a:rPr lang="en-US" b="0" i="1" smtClean="0">
                              <a:latin typeface="Cambria Math" charset="0"/>
                            </a:rPr>
                            <m:t>2</m:t>
                          </m:r>
                        </m:sup>
                      </m:sSup>
                      <m:r>
                        <a:rPr lang="en-US" i="1">
                          <a:latin typeface="Cambria Math" charset="0"/>
                          <a:ea typeface="Cambria Math" charset="0"/>
                          <a:cs typeface="Cambria Math" charset="0"/>
                        </a:rPr>
                        <m:t>×</m:t>
                      </m:r>
                      <m:sSup>
                        <m:sSupPr>
                          <m:ctrlPr>
                            <a:rPr lang="en-US" b="0" i="1" smtClean="0">
                              <a:latin typeface="Cambria Math" charset="0"/>
                            </a:rPr>
                          </m:ctrlPr>
                        </m:sSupPr>
                        <m:e>
                          <m:d>
                            <m:dPr>
                              <m:ctrlPr>
                                <a:rPr lang="en-US" b="0" i="1" smtClean="0">
                                  <a:latin typeface="Cambria Math" charset="0"/>
                                </a:rPr>
                              </m:ctrlPr>
                            </m:dPr>
                            <m:e>
                              <m:f>
                                <m:fPr>
                                  <m:ctrlPr>
                                    <a:rPr lang="en-US" b="0" i="1" smtClean="0">
                                      <a:latin typeface="Cambria Math" charset="0"/>
                                    </a:rPr>
                                  </m:ctrlPr>
                                </m:fPr>
                                <m:num>
                                  <m:r>
                                    <a:rPr lang="en-US" b="0" i="1" smtClean="0">
                                      <a:latin typeface="Cambria Math" charset="0"/>
                                    </a:rPr>
                                    <m:t>1</m:t>
                                  </m:r>
                                </m:num>
                                <m:den>
                                  <m:r>
                                    <a:rPr lang="en-US" b="0" i="1" smtClean="0">
                                      <a:latin typeface="Cambria Math" charset="0"/>
                                    </a:rPr>
                                    <m:t>4</m:t>
                                  </m:r>
                                </m:den>
                              </m:f>
                            </m:e>
                          </m:d>
                        </m:e>
                        <m:sup>
                          <m:r>
                            <a:rPr lang="en-US" b="0" i="1" smtClean="0">
                              <a:latin typeface="Cambria Math" charset="0"/>
                            </a:rPr>
                            <m:t>2</m:t>
                          </m:r>
                        </m:sup>
                      </m:sSup>
                    </m:oMath>
                  </m:oMathPara>
                </a14:m>
                <a:endParaRPr lang="en-US" b="0"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2161961" y="4797844"/>
                <a:ext cx="1515158" cy="58099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161961" y="5602952"/>
                <a:ext cx="1515158" cy="580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𝐴𝑠</m:t>
                      </m:r>
                      <m:r>
                        <a:rPr lang="en-US" b="0" i="1" smtClean="0">
                          <a:latin typeface="Cambria Math" charset="0"/>
                        </a:rPr>
                        <m:t>=</m:t>
                      </m:r>
                      <m:sSup>
                        <m:sSupPr>
                          <m:ctrlPr>
                            <a:rPr lang="en-US" b="0" i="1" smtClean="0">
                              <a:latin typeface="Cambria Math" charset="0"/>
                            </a:rPr>
                          </m:ctrlPr>
                        </m:sSupPr>
                        <m:e>
                          <m:r>
                            <a:rPr lang="en-US" b="0" i="1" smtClean="0">
                              <a:latin typeface="Cambria Math" charset="0"/>
                            </a:rPr>
                            <m:t>2</m:t>
                          </m:r>
                        </m:e>
                        <m:sup>
                          <m:r>
                            <a:rPr lang="en-US" b="0" i="1" smtClean="0">
                              <a:latin typeface="Cambria Math" charset="0"/>
                            </a:rPr>
                            <m:t>2</m:t>
                          </m:r>
                        </m:sup>
                      </m:sSup>
                      <m:r>
                        <a:rPr lang="en-US" i="1">
                          <a:latin typeface="Cambria Math" charset="0"/>
                          <a:ea typeface="Cambria Math" charset="0"/>
                          <a:cs typeface="Cambria Math" charset="0"/>
                        </a:rPr>
                        <m:t>×</m:t>
                      </m:r>
                      <m:sSup>
                        <m:sSupPr>
                          <m:ctrlPr>
                            <a:rPr lang="en-US" b="0" i="1" smtClean="0">
                              <a:latin typeface="Cambria Math" charset="0"/>
                            </a:rPr>
                          </m:ctrlPr>
                        </m:sSupPr>
                        <m:e>
                          <m:d>
                            <m:dPr>
                              <m:ctrlPr>
                                <a:rPr lang="en-US" b="0" i="1" smtClean="0">
                                  <a:latin typeface="Cambria Math" charset="0"/>
                                </a:rPr>
                              </m:ctrlPr>
                            </m:dPr>
                            <m:e>
                              <m:f>
                                <m:fPr>
                                  <m:ctrlPr>
                                    <a:rPr lang="en-US" b="0" i="1" smtClean="0">
                                      <a:latin typeface="Cambria Math" charset="0"/>
                                    </a:rPr>
                                  </m:ctrlPr>
                                </m:fPr>
                                <m:num>
                                  <m:r>
                                    <a:rPr lang="en-US" b="0" i="1" smtClean="0">
                                      <a:latin typeface="Cambria Math" charset="0"/>
                                    </a:rPr>
                                    <m:t>1</m:t>
                                  </m:r>
                                </m:num>
                                <m:den>
                                  <m:r>
                                    <a:rPr lang="en-US" b="0" i="1" smtClean="0">
                                      <a:latin typeface="Cambria Math" charset="0"/>
                                    </a:rPr>
                                    <m:t>4</m:t>
                                  </m:r>
                                </m:den>
                              </m:f>
                            </m:e>
                          </m:d>
                        </m:e>
                        <m:sup>
                          <m:r>
                            <a:rPr lang="en-US" b="0" i="1" smtClean="0">
                              <a:latin typeface="Cambria Math" charset="0"/>
                            </a:rPr>
                            <m:t>2</m:t>
                          </m:r>
                        </m:sup>
                      </m:sSup>
                    </m:oMath>
                  </m:oMathPara>
                </a14:m>
                <a:endParaRPr lang="en-US" b="0" dirty="0" smtClean="0"/>
              </a:p>
            </p:txBody>
          </p:sp>
        </mc:Choice>
        <mc:Fallback xmlns="">
          <p:sp>
            <p:nvSpPr>
              <p:cNvPr id="9" name="TextBox 8"/>
              <p:cNvSpPr txBox="1">
                <a:spLocks noRot="1" noChangeAspect="1" noMove="1" noResize="1" noEditPoints="1" noAdjustHandles="1" noChangeArrowheads="1" noChangeShapeType="1" noTextEdit="1"/>
              </p:cNvSpPr>
              <p:nvPr/>
            </p:nvSpPr>
            <p:spPr>
              <a:xfrm>
                <a:off x="2161961" y="5602952"/>
                <a:ext cx="1515158" cy="580993"/>
              </a:xfrm>
              <a:prstGeom prst="rect">
                <a:avLst/>
              </a:prstGeom>
              <a:blipFill rotWithShape="0">
                <a:blip r:embed="rId4"/>
                <a:stretch>
                  <a:fillRect/>
                </a:stretch>
              </a:blipFill>
            </p:spPr>
            <p:txBody>
              <a:bodyPr/>
              <a:lstStyle/>
              <a:p>
                <a:r>
                  <a:rPr lang="en-US">
                    <a:noFill/>
                  </a:rPr>
                  <a:t> </a:t>
                </a:r>
              </a:p>
            </p:txBody>
          </p:sp>
        </mc:Fallback>
      </mc:AlternateContent>
      <p:sp>
        <p:nvSpPr>
          <p:cNvPr id="4" name="TextBox 3"/>
          <p:cNvSpPr txBox="1"/>
          <p:nvPr/>
        </p:nvSpPr>
        <p:spPr>
          <a:xfrm rot="10800000" flipH="1" flipV="1">
            <a:off x="6953539" y="5435848"/>
            <a:ext cx="1358835" cy="277000"/>
          </a:xfrm>
          <a:prstGeom prst="rect">
            <a:avLst/>
          </a:prstGeom>
          <a:noFill/>
        </p:spPr>
        <p:txBody>
          <a:bodyPr wrap="square" lIns="0" tIns="0" rIns="0" bIns="0" rtlCol="0">
            <a:spAutoFit/>
          </a:bodyPr>
          <a:lstStyle/>
          <a:p>
            <a:r>
              <a:rPr lang="en-US" dirty="0" smtClean="0"/>
              <a:t>36/4 =</a:t>
            </a:r>
            <a:r>
              <a:rPr lang="en-US" dirty="0" smtClean="0">
                <a:solidFill>
                  <a:srgbClr val="FF0000"/>
                </a:solidFill>
              </a:rPr>
              <a:t>9</a:t>
            </a:r>
            <a:endParaRPr lang="en-US" dirty="0">
              <a:solidFill>
                <a:srgbClr val="FF0000"/>
              </a:solidFill>
            </a:endParaRPr>
          </a:p>
        </p:txBody>
      </p:sp>
      <p:sp>
        <p:nvSpPr>
          <p:cNvPr id="10" name="TextBox 3"/>
          <p:cNvSpPr txBox="1"/>
          <p:nvPr/>
        </p:nvSpPr>
        <p:spPr>
          <a:xfrm rot="10800000" flipH="1" flipV="1">
            <a:off x="4975621" y="5239113"/>
            <a:ext cx="1358835" cy="277000"/>
          </a:xfrm>
          <a:prstGeom prst="rect">
            <a:avLst/>
          </a:prstGeom>
          <a:noFill/>
        </p:spPr>
        <p:txBody>
          <a:bodyPr wrap="square" lIns="0" tIns="0" rIns="0" bIns="0" rtlCol="0">
            <a:spAutoFit/>
          </a:bodyPr>
          <a:lstStyle/>
          <a:p>
            <a:r>
              <a:rPr lang="en-US" dirty="0" smtClean="0"/>
              <a:t>30-2       6</a:t>
            </a:r>
            <a:r>
              <a:rPr lang="en-US" altLang="ja-JP" dirty="0" smtClean="0"/>
              <a:t>°</a:t>
            </a:r>
            <a:endParaRPr lang="en-US" dirty="0"/>
          </a:p>
        </p:txBody>
      </p:sp>
      <p:sp>
        <p:nvSpPr>
          <p:cNvPr id="11" name="TextBox 3"/>
          <p:cNvSpPr txBox="1"/>
          <p:nvPr/>
        </p:nvSpPr>
        <p:spPr>
          <a:xfrm rot="10800000" flipH="1" flipV="1">
            <a:off x="4975621" y="5670385"/>
            <a:ext cx="1358835" cy="277000"/>
          </a:xfrm>
          <a:prstGeom prst="rect">
            <a:avLst/>
          </a:prstGeom>
          <a:noFill/>
        </p:spPr>
        <p:txBody>
          <a:bodyPr wrap="square" lIns="0" tIns="0" rIns="0" bIns="0" rtlCol="0">
            <a:spAutoFit/>
          </a:bodyPr>
          <a:lstStyle/>
          <a:p>
            <a:r>
              <a:rPr lang="en-US" dirty="0" smtClean="0"/>
              <a:t>10-2       </a:t>
            </a:r>
            <a:r>
              <a:rPr lang="en-US" dirty="0"/>
              <a:t>2</a:t>
            </a:r>
            <a:r>
              <a:rPr lang="en-US" altLang="ja-JP" dirty="0" smtClean="0"/>
              <a:t>°</a:t>
            </a:r>
            <a:endParaRPr lang="en-US" dirty="0"/>
          </a:p>
        </p:txBody>
      </p:sp>
      <p:sp>
        <p:nvSpPr>
          <p:cNvPr id="2" name="Rectangle 1"/>
          <p:cNvSpPr/>
          <p:nvPr/>
        </p:nvSpPr>
        <p:spPr>
          <a:xfrm>
            <a:off x="6063082" y="4090818"/>
            <a:ext cx="2590709" cy="923330"/>
          </a:xfrm>
          <a:prstGeom prst="rect">
            <a:avLst/>
          </a:prstGeom>
        </p:spPr>
        <p:txBody>
          <a:bodyPr wrap="none">
            <a:spAutoFit/>
          </a:bodyPr>
          <a:lstStyle/>
          <a:p>
            <a:r>
              <a:rPr lang="en-US" dirty="0"/>
              <a:t>ganglion cell quantity (</a:t>
            </a:r>
            <a:r>
              <a:rPr lang="en-US" dirty="0" err="1"/>
              <a:t>gc</a:t>
            </a:r>
            <a:r>
              <a:rPr lang="en-US" dirty="0" smtClean="0"/>
              <a:t>)</a:t>
            </a:r>
          </a:p>
          <a:p>
            <a:r>
              <a:rPr lang="en-US" dirty="0"/>
              <a:t>visual field sensitivity (s</a:t>
            </a:r>
            <a:r>
              <a:rPr lang="en-US" dirty="0" smtClean="0"/>
              <a:t>)</a:t>
            </a:r>
          </a:p>
          <a:p>
            <a:r>
              <a:rPr lang="en-US" dirty="0"/>
              <a:t>eccentricity (</a:t>
            </a:r>
            <a:r>
              <a:rPr lang="en-US" dirty="0" err="1"/>
              <a:t>ec</a:t>
            </a:r>
            <a:r>
              <a:rPr lang="en-US" dirty="0"/>
              <a:t>)</a:t>
            </a:r>
          </a:p>
        </p:txBody>
      </p:sp>
    </p:spTree>
    <p:extLst>
      <p:ext uri="{BB962C8B-B14F-4D97-AF65-F5344CB8AC3E}">
        <p14:creationId xmlns:p14="http://schemas.microsoft.com/office/powerpoint/2010/main" val="2023859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ea typeface="Calibri"/>
                <a:cs typeface="Calibri"/>
                <a:sym typeface="Calibri"/>
              </a:rPr>
              <a:t>RGC</a:t>
            </a:r>
            <a:r>
              <a:rPr lang="en-US" altLang="ja-JP" dirty="0" smtClean="0">
                <a:ea typeface="Calibri"/>
                <a:cs typeface="Calibri"/>
                <a:sym typeface="Calibri"/>
              </a:rPr>
              <a:t>_OCT</a:t>
            </a:r>
            <a:endParaRPr lang="en-US" dirty="0"/>
          </a:p>
        </p:txBody>
      </p:sp>
      <p:sp>
        <p:nvSpPr>
          <p:cNvPr id="3" name="Shape 207"/>
          <p:cNvSpPr txBox="1"/>
          <p:nvPr/>
        </p:nvSpPr>
        <p:spPr>
          <a:xfrm>
            <a:off x="1269453" y="2301715"/>
            <a:ext cx="6605093" cy="1828202"/>
          </a:xfrm>
          <a:prstGeom prst="rect">
            <a:avLst/>
          </a:prstGeom>
          <a:noFill/>
          <a:ln>
            <a:solidFill>
              <a:schemeClr val="tx1"/>
            </a:solidFill>
          </a:ln>
        </p:spPr>
        <p:txBody>
          <a:bodyPr lIns="68569" tIns="34275" rIns="68569" bIns="34275" anchor="t" anchorCtr="0">
            <a:noAutofit/>
          </a:bodyPr>
          <a:lstStyle/>
          <a:p>
            <a:pPr algn="ctr"/>
            <a:r>
              <a:rPr lang="en-US" altLang="ja-JP" sz="2100" dirty="0">
                <a:solidFill>
                  <a:srgbClr val="000000"/>
                </a:solidFill>
                <a:latin typeface="Arial" panose="020B0604020202020204" pitchFamily="34" charset="0"/>
              </a:rPr>
              <a:t>d = (−0.007*age) + 1.4 </a:t>
            </a:r>
            <a:endParaRPr lang="en-US" altLang="ja-JP" sz="2100" dirty="0"/>
          </a:p>
          <a:p>
            <a:pPr algn="ctr"/>
            <a:r>
              <a:rPr lang="en-US" altLang="ja-JP" sz="2100" dirty="0">
                <a:solidFill>
                  <a:srgbClr val="000000"/>
                </a:solidFill>
                <a:latin typeface="Arial" panose="020B0604020202020204" pitchFamily="34" charset="0"/>
              </a:rPr>
              <a:t>c = (−0.26*</a:t>
            </a:r>
            <a:r>
              <a:rPr lang="en-US" altLang="ja-JP" sz="2100" dirty="0">
                <a:solidFill>
                  <a:srgbClr val="FF0000"/>
                </a:solidFill>
                <a:latin typeface="Arial" panose="020B0604020202020204" pitchFamily="34" charset="0"/>
              </a:rPr>
              <a:t>macular TD</a:t>
            </a:r>
            <a:r>
              <a:rPr lang="en-US" altLang="ja-JP" sz="2100" dirty="0">
                <a:solidFill>
                  <a:srgbClr val="000000"/>
                </a:solidFill>
                <a:latin typeface="Arial" panose="020B0604020202020204" pitchFamily="34" charset="0"/>
              </a:rPr>
              <a:t>) + 0.12 </a:t>
            </a:r>
            <a:endParaRPr lang="en-US" altLang="ja-JP" sz="2100" dirty="0" smtClean="0">
              <a:solidFill>
                <a:srgbClr val="000000"/>
              </a:solidFill>
              <a:latin typeface="Arial" panose="020B0604020202020204" pitchFamily="34" charset="0"/>
            </a:endParaRPr>
          </a:p>
          <a:p>
            <a:pPr algn="ctr"/>
            <a:r>
              <a:rPr lang="en-US" altLang="ja-JP" sz="2100" dirty="0" smtClean="0">
                <a:solidFill>
                  <a:srgbClr val="000000"/>
                </a:solidFill>
                <a:latin typeface="Arial" panose="020B0604020202020204" pitchFamily="34" charset="0"/>
              </a:rPr>
              <a:t>a </a:t>
            </a:r>
            <a:r>
              <a:rPr lang="en-US" altLang="ja-JP" sz="2100" dirty="0">
                <a:solidFill>
                  <a:srgbClr val="000000"/>
                </a:solidFill>
                <a:latin typeface="Arial" panose="020B0604020202020204" pitchFamily="34" charset="0"/>
              </a:rPr>
              <a:t>= </a:t>
            </a:r>
            <a:r>
              <a:rPr lang="en-US" altLang="ja-JP" sz="2100" dirty="0" err="1" smtClean="0">
                <a:latin typeface="Arial" panose="020B0604020202020204" pitchFamily="34" charset="0"/>
              </a:rPr>
              <a:t>ave</a:t>
            </a:r>
            <a:r>
              <a:rPr lang="en-US" altLang="ja-JP" sz="2100" dirty="0" smtClean="0">
                <a:latin typeface="Arial" panose="020B0604020202020204" pitchFamily="34" charset="0"/>
              </a:rPr>
              <a:t> </a:t>
            </a:r>
            <a:r>
              <a:rPr lang="en-US" altLang="ja-JP" sz="2100" dirty="0" err="1" smtClean="0">
                <a:latin typeface="Arial" panose="020B0604020202020204" pitchFamily="34" charset="0"/>
              </a:rPr>
              <a:t>cpRNFL</a:t>
            </a:r>
            <a:r>
              <a:rPr lang="en-US" altLang="ja-JP" sz="2100" dirty="0" err="1" smtClean="0">
                <a:latin typeface="Arial" panose="020B0604020202020204" pitchFamily="34" charset="0"/>
              </a:rPr>
              <a:t>T</a:t>
            </a:r>
            <a:r>
              <a:rPr lang="en-US" altLang="ja-JP" sz="2100" dirty="0" smtClean="0">
                <a:solidFill>
                  <a:srgbClr val="000000"/>
                </a:solidFill>
                <a:latin typeface="Arial" panose="020B0604020202020204" pitchFamily="34" charset="0"/>
              </a:rPr>
              <a:t>*</a:t>
            </a:r>
            <a:r>
              <a:rPr lang="en-US" altLang="ja-JP" sz="2100" dirty="0" err="1" smtClean="0">
                <a:solidFill>
                  <a:srgbClr val="FF0000"/>
                </a:solidFill>
                <a:latin typeface="Arial" panose="020B0604020202020204" pitchFamily="34" charset="0"/>
              </a:rPr>
              <a:t>θ</a:t>
            </a:r>
            <a:r>
              <a:rPr lang="en-US" altLang="ja-JP" sz="2100" dirty="0" smtClean="0">
                <a:solidFill>
                  <a:srgbClr val="FF0000"/>
                </a:solidFill>
                <a:latin typeface="Arial" panose="020B0604020202020204" pitchFamily="34" charset="0"/>
              </a:rPr>
              <a:t>/360</a:t>
            </a:r>
            <a:r>
              <a:rPr lang="en-US" altLang="ja-JP" sz="2100" dirty="0" smtClean="0">
                <a:solidFill>
                  <a:srgbClr val="000000"/>
                </a:solidFill>
                <a:latin typeface="Arial" panose="020B0604020202020204" pitchFamily="34" charset="0"/>
              </a:rPr>
              <a:t>*10870*d </a:t>
            </a:r>
            <a:endParaRPr lang="en-US" altLang="ja-JP" sz="2100" dirty="0" smtClean="0">
              <a:solidFill>
                <a:srgbClr val="000000"/>
              </a:solidFill>
              <a:latin typeface="Arial" panose="020B0604020202020204" pitchFamily="34" charset="0"/>
            </a:endParaRPr>
          </a:p>
          <a:p>
            <a:pPr algn="ctr"/>
            <a:endParaRPr lang="en-US" altLang="ja-JP" sz="2100" dirty="0" smtClean="0">
              <a:solidFill>
                <a:srgbClr val="000000"/>
              </a:solidFill>
              <a:latin typeface="Arial" panose="020B0604020202020204" pitchFamily="34" charset="0"/>
            </a:endParaRPr>
          </a:p>
          <a:p>
            <a:pPr algn="ctr"/>
            <a:r>
              <a:rPr lang="en-US" altLang="ja-JP" sz="2100" dirty="0" smtClean="0">
                <a:solidFill>
                  <a:srgbClr val="000000"/>
                </a:solidFill>
                <a:latin typeface="Arial" panose="020B0604020202020204" pitchFamily="34" charset="0"/>
              </a:rPr>
              <a:t>RGC_OCT= </a:t>
            </a:r>
            <a:r>
              <a:rPr lang="en-US" altLang="ja-JP" sz="2100" dirty="0">
                <a:solidFill>
                  <a:srgbClr val="000000"/>
                </a:solidFill>
                <a:latin typeface="Arial" panose="020B0604020202020204" pitchFamily="34" charset="0"/>
              </a:rPr>
              <a:t>10^[(log(a)*10 −c)*0.1</a:t>
            </a:r>
            <a:r>
              <a:rPr lang="en-US" altLang="ja-JP" sz="2100" dirty="0" smtClean="0">
                <a:solidFill>
                  <a:srgbClr val="000000"/>
                </a:solidFill>
                <a:latin typeface="Arial" panose="020B0604020202020204" pitchFamily="34" charset="0"/>
              </a:rPr>
              <a:t>]</a:t>
            </a:r>
            <a:endParaRPr lang="en-US" altLang="ja-JP" sz="2100" dirty="0"/>
          </a:p>
        </p:txBody>
      </p:sp>
      <p:sp>
        <p:nvSpPr>
          <p:cNvPr id="5" name="Shape 210"/>
          <p:cNvSpPr/>
          <p:nvPr/>
        </p:nvSpPr>
        <p:spPr>
          <a:xfrm>
            <a:off x="5232401" y="6508102"/>
            <a:ext cx="3712227" cy="699796"/>
          </a:xfrm>
          <a:prstGeom prst="rect">
            <a:avLst/>
          </a:prstGeom>
          <a:noFill/>
          <a:ln>
            <a:noFill/>
          </a:ln>
        </p:spPr>
        <p:txBody>
          <a:bodyPr lIns="68569" tIns="34275" rIns="68569" bIns="34275" anchor="t" anchorCtr="0">
            <a:noAutofit/>
          </a:bodyPr>
          <a:lstStyle/>
          <a:p>
            <a:pPr algn="r">
              <a:buSzPct val="25000"/>
            </a:pPr>
            <a:r>
              <a:rPr lang="en-US" dirty="0" smtClean="0">
                <a:latin typeface="Calibri"/>
                <a:ea typeface="Calibri"/>
                <a:cs typeface="Calibri"/>
                <a:sym typeface="Calibri"/>
              </a:rPr>
              <a:t>Zhang C. Ophthalmology </a:t>
            </a:r>
            <a:r>
              <a:rPr lang="en-US" dirty="0" smtClean="0">
                <a:latin typeface="Calibri"/>
                <a:ea typeface="Calibri"/>
                <a:cs typeface="Calibri"/>
                <a:sym typeface="Calibri"/>
              </a:rPr>
              <a:t>2014</a:t>
            </a:r>
            <a:endParaRPr lang="en-US" dirty="0">
              <a:latin typeface="Calibri"/>
              <a:ea typeface="Calibri"/>
              <a:cs typeface="Calibri"/>
              <a:sym typeface="Calibri"/>
            </a:endParaRPr>
          </a:p>
        </p:txBody>
      </p:sp>
      <p:sp>
        <p:nvSpPr>
          <p:cNvPr id="6" name="正方形/長方形 5"/>
          <p:cNvSpPr/>
          <p:nvPr/>
        </p:nvSpPr>
        <p:spPr>
          <a:xfrm>
            <a:off x="2809068" y="3852918"/>
            <a:ext cx="4572000" cy="646331"/>
          </a:xfrm>
          <a:prstGeom prst="rect">
            <a:avLst/>
          </a:prstGeom>
        </p:spPr>
        <p:txBody>
          <a:bodyPr>
            <a:spAutoFit/>
          </a:bodyPr>
          <a:lstStyle/>
          <a:p>
            <a:r>
              <a:rPr lang="en-US" altLang="ja-JP" dirty="0"/>
              <a:t/>
            </a:r>
            <a:br>
              <a:rPr lang="en-US" altLang="ja-JP" dirty="0"/>
            </a:br>
            <a:endParaRPr lang="ja-JP" altLang="en-US" dirty="0"/>
          </a:p>
        </p:txBody>
      </p:sp>
      <p:grpSp>
        <p:nvGrpSpPr>
          <p:cNvPr id="8" name="Group 7"/>
          <p:cNvGrpSpPr/>
          <p:nvPr/>
        </p:nvGrpSpPr>
        <p:grpSpPr>
          <a:xfrm>
            <a:off x="3442953" y="4399300"/>
            <a:ext cx="2312069" cy="1553413"/>
            <a:chOff x="3456056" y="4074068"/>
            <a:chExt cx="2312069" cy="1553413"/>
          </a:xfrm>
        </p:grpSpPr>
        <p:sp>
          <p:nvSpPr>
            <p:cNvPr id="17" name="TextBox 16"/>
            <p:cNvSpPr txBox="1"/>
            <p:nvPr/>
          </p:nvSpPr>
          <p:spPr>
            <a:xfrm>
              <a:off x="4158001" y="4074068"/>
              <a:ext cx="881973" cy="369332"/>
            </a:xfrm>
            <a:prstGeom prst="rect">
              <a:avLst/>
            </a:prstGeom>
            <a:noFill/>
          </p:spPr>
          <p:txBody>
            <a:bodyPr wrap="none" rtlCol="0">
              <a:spAutoFit/>
            </a:bodyPr>
            <a:lstStyle/>
            <a:p>
              <a:pPr algn="ctr"/>
              <a:r>
                <a:rPr lang="en-US" dirty="0" err="1" smtClean="0"/>
                <a:t>cpRNFL</a:t>
              </a:r>
              <a:endParaRPr lang="en-US" dirty="0"/>
            </a:p>
          </p:txBody>
        </p:sp>
        <p:grpSp>
          <p:nvGrpSpPr>
            <p:cNvPr id="7" name="Group 6"/>
            <p:cNvGrpSpPr/>
            <p:nvPr/>
          </p:nvGrpSpPr>
          <p:grpSpPr>
            <a:xfrm>
              <a:off x="3456056" y="4736573"/>
              <a:ext cx="535724" cy="890908"/>
              <a:chOff x="4331126" y="4470853"/>
              <a:chExt cx="535724" cy="890908"/>
            </a:xfrm>
          </p:grpSpPr>
          <p:sp>
            <p:nvSpPr>
              <p:cNvPr id="15" name="Oval 14"/>
              <p:cNvSpPr/>
              <p:nvPr/>
            </p:nvSpPr>
            <p:spPr>
              <a:xfrm>
                <a:off x="4350811" y="4470853"/>
                <a:ext cx="500295" cy="544423"/>
              </a:xfrm>
              <a:prstGeom prst="ellipse">
                <a:avLst/>
              </a:prstGeom>
              <a:solidFill>
                <a:srgbClr val="07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4331126" y="4992429"/>
                <a:ext cx="535724" cy="369332"/>
              </a:xfrm>
              <a:prstGeom prst="rect">
                <a:avLst/>
              </a:prstGeom>
              <a:noFill/>
            </p:spPr>
            <p:txBody>
              <a:bodyPr wrap="none" rtlCol="0">
                <a:spAutoFit/>
              </a:bodyPr>
              <a:lstStyle/>
              <a:p>
                <a:pPr algn="ctr"/>
                <a:r>
                  <a:rPr lang="en-US" dirty="0" smtClean="0"/>
                  <a:t>360</a:t>
                </a:r>
                <a:endParaRPr lang="en-US" dirty="0"/>
              </a:p>
            </p:txBody>
          </p:sp>
        </p:grpSp>
        <p:grpSp>
          <p:nvGrpSpPr>
            <p:cNvPr id="4" name="Group 3"/>
            <p:cNvGrpSpPr/>
            <p:nvPr/>
          </p:nvGrpSpPr>
          <p:grpSpPr>
            <a:xfrm>
              <a:off x="5232401" y="4703311"/>
              <a:ext cx="535724" cy="924170"/>
              <a:chOff x="4331126" y="5472201"/>
              <a:chExt cx="535724" cy="924170"/>
            </a:xfrm>
          </p:grpSpPr>
          <p:grpSp>
            <p:nvGrpSpPr>
              <p:cNvPr id="16" name="Group 15"/>
              <p:cNvGrpSpPr/>
              <p:nvPr/>
            </p:nvGrpSpPr>
            <p:grpSpPr>
              <a:xfrm>
                <a:off x="4346871" y="5472201"/>
                <a:ext cx="504234" cy="548710"/>
                <a:chOff x="6953300" y="3833811"/>
                <a:chExt cx="806400" cy="806400"/>
              </a:xfrm>
            </p:grpSpPr>
            <p:sp>
              <p:nvSpPr>
                <p:cNvPr id="21" name="Oval 20"/>
                <p:cNvSpPr/>
                <p:nvPr/>
              </p:nvSpPr>
              <p:spPr>
                <a:xfrm>
                  <a:off x="6959600" y="3836961"/>
                  <a:ext cx="800100" cy="8001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e 21"/>
                <p:cNvSpPr/>
                <p:nvPr/>
              </p:nvSpPr>
              <p:spPr>
                <a:xfrm rot="10800000">
                  <a:off x="6953300" y="3833811"/>
                  <a:ext cx="806400" cy="806400"/>
                </a:xfrm>
                <a:prstGeom prst="pie">
                  <a:avLst>
                    <a:gd name="adj1" fmla="val 5423411"/>
                    <a:gd name="adj2" fmla="val 161819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9" name="TextBox 18"/>
              <p:cNvSpPr txBox="1"/>
              <p:nvPr/>
            </p:nvSpPr>
            <p:spPr>
              <a:xfrm>
                <a:off x="4331126" y="6027039"/>
                <a:ext cx="535724" cy="369332"/>
              </a:xfrm>
              <a:prstGeom prst="rect">
                <a:avLst/>
              </a:prstGeom>
              <a:noFill/>
            </p:spPr>
            <p:txBody>
              <a:bodyPr wrap="none" rtlCol="0">
                <a:spAutoFit/>
              </a:bodyPr>
              <a:lstStyle/>
              <a:p>
                <a:pPr algn="ctr"/>
                <a:r>
                  <a:rPr lang="en-US" dirty="0" smtClean="0"/>
                  <a:t>180</a:t>
                </a:r>
                <a:endParaRPr lang="en-US" dirty="0"/>
              </a:p>
            </p:txBody>
          </p:sp>
        </p:grpSp>
      </p:grpSp>
    </p:spTree>
    <p:extLst>
      <p:ext uri="{BB962C8B-B14F-4D97-AF65-F5344CB8AC3E}">
        <p14:creationId xmlns:p14="http://schemas.microsoft.com/office/powerpoint/2010/main" val="4309702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 </a:t>
            </a:r>
            <a:r>
              <a:rPr lang="en-US" altLang="ja-JP" dirty="0" smtClean="0"/>
              <a:t>HFA vs</a:t>
            </a:r>
            <a:r>
              <a:rPr lang="en-US" dirty="0" smtClean="0"/>
              <a:t> 360 or </a:t>
            </a:r>
            <a:r>
              <a:rPr lang="en-US" dirty="0" smtClean="0"/>
              <a:t>180 degree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1600200"/>
            <a:ext cx="4876800" cy="3657600"/>
          </a:xfrm>
          <a:prstGeom prst="rect">
            <a:avLst/>
          </a:prstGeom>
        </p:spPr>
      </p:pic>
      <p:sp>
        <p:nvSpPr>
          <p:cNvPr id="5" name="TextBox 4"/>
          <p:cNvSpPr txBox="1"/>
          <p:nvPr/>
        </p:nvSpPr>
        <p:spPr>
          <a:xfrm>
            <a:off x="3114630" y="5865744"/>
            <a:ext cx="3057697" cy="400110"/>
          </a:xfrm>
          <a:prstGeom prst="rect">
            <a:avLst/>
          </a:prstGeom>
          <a:noFill/>
        </p:spPr>
        <p:txBody>
          <a:bodyPr wrap="none" rtlCol="0">
            <a:spAutoFit/>
          </a:bodyPr>
          <a:lstStyle/>
          <a:p>
            <a:pPr algn="ctr"/>
            <a:r>
              <a:rPr lang="en-US" sz="2000" dirty="0" smtClean="0"/>
              <a:t>360 degree </a:t>
            </a:r>
            <a:r>
              <a:rPr lang="en-US" sz="2000" dirty="0" smtClean="0"/>
              <a:t>is better model </a:t>
            </a:r>
            <a:endParaRPr lang="en-US" sz="2000" dirty="0"/>
          </a:p>
        </p:txBody>
      </p:sp>
      <p:grpSp>
        <p:nvGrpSpPr>
          <p:cNvPr id="14" name="Group 13"/>
          <p:cNvGrpSpPr/>
          <p:nvPr/>
        </p:nvGrpSpPr>
        <p:grpSpPr>
          <a:xfrm>
            <a:off x="6294348" y="1779073"/>
            <a:ext cx="2124299" cy="3581902"/>
            <a:chOff x="6294348" y="1779073"/>
            <a:chExt cx="2124299" cy="3581902"/>
          </a:xfrm>
        </p:grpSpPr>
        <p:sp>
          <p:nvSpPr>
            <p:cNvPr id="6" name="Oval 5"/>
            <p:cNvSpPr/>
            <p:nvPr/>
          </p:nvSpPr>
          <p:spPr>
            <a:xfrm>
              <a:off x="6959600" y="2362200"/>
              <a:ext cx="800100" cy="800100"/>
            </a:xfrm>
            <a:prstGeom prst="ellipse">
              <a:avLst/>
            </a:prstGeom>
            <a:solidFill>
              <a:srgbClr val="07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6953300" y="3833811"/>
              <a:ext cx="806400" cy="806400"/>
              <a:chOff x="6953300" y="3833811"/>
              <a:chExt cx="806400" cy="806400"/>
            </a:xfrm>
          </p:grpSpPr>
          <p:sp>
            <p:nvSpPr>
              <p:cNvPr id="7" name="Oval 6"/>
              <p:cNvSpPr/>
              <p:nvPr/>
            </p:nvSpPr>
            <p:spPr>
              <a:xfrm>
                <a:off x="6959600" y="3836961"/>
                <a:ext cx="800100" cy="8001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e 8"/>
              <p:cNvSpPr/>
              <p:nvPr/>
            </p:nvSpPr>
            <p:spPr>
              <a:xfrm rot="10800000">
                <a:off x="6953300" y="3833811"/>
                <a:ext cx="806400" cy="806400"/>
              </a:xfrm>
              <a:prstGeom prst="pie">
                <a:avLst>
                  <a:gd name="adj1" fmla="val 5423411"/>
                  <a:gd name="adj2" fmla="val 161819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0" name="TextBox 9"/>
            <p:cNvSpPr txBox="1"/>
            <p:nvPr/>
          </p:nvSpPr>
          <p:spPr>
            <a:xfrm>
              <a:off x="6915512" y="1779073"/>
              <a:ext cx="881973" cy="369332"/>
            </a:xfrm>
            <a:prstGeom prst="rect">
              <a:avLst/>
            </a:prstGeom>
            <a:noFill/>
          </p:spPr>
          <p:txBody>
            <a:bodyPr wrap="none" rtlCol="0">
              <a:spAutoFit/>
            </a:bodyPr>
            <a:lstStyle/>
            <a:p>
              <a:r>
                <a:rPr lang="en-US" dirty="0" err="1" smtClean="0"/>
                <a:t>cpRNFL</a:t>
              </a:r>
              <a:endParaRPr lang="en-US" dirty="0"/>
            </a:p>
          </p:txBody>
        </p:sp>
        <p:sp>
          <p:nvSpPr>
            <p:cNvPr id="11" name="TextBox 10"/>
            <p:cNvSpPr txBox="1"/>
            <p:nvPr/>
          </p:nvSpPr>
          <p:spPr>
            <a:xfrm>
              <a:off x="7088636" y="3128723"/>
              <a:ext cx="535724" cy="369332"/>
            </a:xfrm>
            <a:prstGeom prst="rect">
              <a:avLst/>
            </a:prstGeom>
            <a:noFill/>
          </p:spPr>
          <p:txBody>
            <a:bodyPr wrap="none" rtlCol="0">
              <a:spAutoFit/>
            </a:bodyPr>
            <a:lstStyle/>
            <a:p>
              <a:r>
                <a:rPr lang="en-US" smtClean="0"/>
                <a:t>360</a:t>
              </a:r>
              <a:endParaRPr lang="en-US" dirty="0"/>
            </a:p>
          </p:txBody>
        </p:sp>
        <p:sp>
          <p:nvSpPr>
            <p:cNvPr id="12" name="TextBox 11"/>
            <p:cNvSpPr txBox="1"/>
            <p:nvPr/>
          </p:nvSpPr>
          <p:spPr>
            <a:xfrm>
              <a:off x="7088636" y="4649217"/>
              <a:ext cx="535724" cy="369332"/>
            </a:xfrm>
            <a:prstGeom prst="rect">
              <a:avLst/>
            </a:prstGeom>
            <a:noFill/>
          </p:spPr>
          <p:txBody>
            <a:bodyPr wrap="none" rtlCol="0">
              <a:spAutoFit/>
            </a:bodyPr>
            <a:lstStyle/>
            <a:p>
              <a:r>
                <a:rPr lang="en-US" dirty="0" smtClean="0"/>
                <a:t>180</a:t>
              </a:r>
              <a:endParaRPr lang="en-US" dirty="0"/>
            </a:p>
          </p:txBody>
        </p:sp>
        <p:sp>
          <p:nvSpPr>
            <p:cNvPr id="13" name="TextBox 12"/>
            <p:cNvSpPr txBox="1"/>
            <p:nvPr/>
          </p:nvSpPr>
          <p:spPr>
            <a:xfrm>
              <a:off x="6294348" y="5053198"/>
              <a:ext cx="2124299" cy="307777"/>
            </a:xfrm>
            <a:prstGeom prst="rect">
              <a:avLst/>
            </a:prstGeom>
            <a:noFill/>
          </p:spPr>
          <p:txBody>
            <a:bodyPr wrap="none" rtlCol="0">
              <a:spAutoFit/>
            </a:bodyPr>
            <a:lstStyle/>
            <a:p>
              <a:r>
                <a:rPr lang="en-US" sz="1400" dirty="0" smtClean="0"/>
                <a:t>Zhang C. Ophthalmol 2014</a:t>
              </a:r>
              <a:endParaRPr lang="en-US" sz="1400" dirty="0"/>
            </a:p>
          </p:txBody>
        </p:sp>
      </p:grpSp>
    </p:spTree>
    <p:extLst>
      <p:ext uri="{BB962C8B-B14F-4D97-AF65-F5344CB8AC3E}">
        <p14:creationId xmlns:p14="http://schemas.microsoft.com/office/powerpoint/2010/main" val="20814664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360</a:t>
            </a:r>
            <a:r>
              <a:rPr lang="en-US" dirty="0"/>
              <a:t> </a:t>
            </a:r>
            <a:r>
              <a:rPr lang="en-US" dirty="0" smtClean="0"/>
              <a:t>degree is best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040" y="1833770"/>
            <a:ext cx="4253948" cy="319046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1756" y="1833770"/>
            <a:ext cx="4253948" cy="3190461"/>
          </a:xfrm>
          <a:prstGeom prst="rect">
            <a:avLst/>
          </a:prstGeom>
        </p:spPr>
      </p:pic>
    </p:spTree>
    <p:extLst>
      <p:ext uri="{BB962C8B-B14F-4D97-AF65-F5344CB8AC3E}">
        <p14:creationId xmlns:p14="http://schemas.microsoft.com/office/powerpoint/2010/main" val="10530902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10-2</a:t>
            </a:r>
            <a:r>
              <a:rPr lang="ja-JP" altLang="en-US" dirty="0" smtClean="0"/>
              <a:t>測定点と</a:t>
            </a:r>
            <a:r>
              <a:rPr lang="en-US" altLang="ja-JP" dirty="0" err="1" smtClean="0"/>
              <a:t>cpRNFLT</a:t>
            </a:r>
            <a:r>
              <a:rPr lang="ja-JP" altLang="en-US" dirty="0" smtClean="0"/>
              <a:t>の対応</a:t>
            </a:r>
            <a:r>
              <a:rPr lang="en-US" altLang="ja-JP" dirty="0" smtClean="0"/>
              <a:t> </a:t>
            </a:r>
            <a:endParaRPr lang="en-US" dirty="0"/>
          </a:p>
        </p:txBody>
      </p:sp>
      <p:sp>
        <p:nvSpPr>
          <p:cNvPr id="10" name="Rectangle 9"/>
          <p:cNvSpPr/>
          <p:nvPr/>
        </p:nvSpPr>
        <p:spPr>
          <a:xfrm>
            <a:off x="5478330" y="6264024"/>
            <a:ext cx="3424399" cy="369332"/>
          </a:xfrm>
          <a:prstGeom prst="rect">
            <a:avLst/>
          </a:prstGeom>
        </p:spPr>
        <p:txBody>
          <a:bodyPr wrap="none">
            <a:spAutoFit/>
          </a:bodyPr>
          <a:lstStyle/>
          <a:p>
            <a:r>
              <a:rPr lang="en-US" dirty="0" smtClean="0"/>
              <a:t>Hood DC. </a:t>
            </a:r>
            <a:r>
              <a:rPr lang="en-US" dirty="0" err="1" smtClean="0"/>
              <a:t>Prog</a:t>
            </a:r>
            <a:r>
              <a:rPr lang="en-US" dirty="0" smtClean="0"/>
              <a:t> </a:t>
            </a:r>
            <a:r>
              <a:rPr lang="en-US" dirty="0" err="1"/>
              <a:t>Retin</a:t>
            </a:r>
            <a:r>
              <a:rPr lang="en-US" dirty="0"/>
              <a:t> Eye </a:t>
            </a:r>
            <a:r>
              <a:rPr lang="en-US" dirty="0" smtClean="0"/>
              <a:t>Res. 2013</a:t>
            </a:r>
            <a:endParaRPr lang="en-US" dirty="0"/>
          </a:p>
        </p:txBody>
      </p:sp>
      <p:grpSp>
        <p:nvGrpSpPr>
          <p:cNvPr id="12" name="Group 11"/>
          <p:cNvGrpSpPr/>
          <p:nvPr/>
        </p:nvGrpSpPr>
        <p:grpSpPr>
          <a:xfrm>
            <a:off x="2790570" y="1690689"/>
            <a:ext cx="3562860" cy="4393740"/>
            <a:chOff x="472034" y="1690689"/>
            <a:chExt cx="3562860" cy="4393740"/>
          </a:xfrm>
        </p:grpSpPr>
        <p:pic>
          <p:nvPicPr>
            <p:cNvPr id="9" name="Picture 8"/>
            <p:cNvPicPr>
              <a:picLocks noChangeAspect="1"/>
            </p:cNvPicPr>
            <p:nvPr/>
          </p:nvPicPr>
          <p:blipFill>
            <a:blip r:embed="rId3"/>
            <a:stretch>
              <a:fillRect/>
            </a:stretch>
          </p:blipFill>
          <p:spPr>
            <a:xfrm>
              <a:off x="472034" y="2239616"/>
              <a:ext cx="3562860" cy="3844813"/>
            </a:xfrm>
            <a:prstGeom prst="rect">
              <a:avLst/>
            </a:prstGeom>
          </p:spPr>
        </p:pic>
        <p:sp>
          <p:nvSpPr>
            <p:cNvPr id="11" name="TextBox 10"/>
            <p:cNvSpPr txBox="1"/>
            <p:nvPr/>
          </p:nvSpPr>
          <p:spPr>
            <a:xfrm>
              <a:off x="1337906" y="1690689"/>
              <a:ext cx="1969578" cy="461665"/>
            </a:xfrm>
            <a:prstGeom prst="rect">
              <a:avLst/>
            </a:prstGeom>
            <a:noFill/>
          </p:spPr>
          <p:txBody>
            <a:bodyPr wrap="none" rtlCol="0">
              <a:spAutoFit/>
            </a:bodyPr>
            <a:lstStyle/>
            <a:p>
              <a:pPr algn="ctr"/>
              <a:r>
                <a:rPr lang="en-US" altLang="ja-JP" sz="2400" dirty="0" smtClean="0"/>
                <a:t>Center 8 </a:t>
              </a:r>
              <a:r>
                <a:rPr lang="en-US" altLang="ja-JP" dirty="0" smtClean="0"/>
                <a:t>degree</a:t>
              </a:r>
              <a:endParaRPr lang="en-US" dirty="0"/>
            </a:p>
          </p:txBody>
        </p:sp>
      </p:grpSp>
    </p:spTree>
    <p:extLst>
      <p:ext uri="{BB962C8B-B14F-4D97-AF65-F5344CB8AC3E}">
        <p14:creationId xmlns:p14="http://schemas.microsoft.com/office/powerpoint/2010/main" val="894118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10-2</a:t>
            </a:r>
            <a:r>
              <a:rPr lang="ja-JP" altLang="en-US" dirty="0" smtClean="0"/>
              <a:t>測定点と</a:t>
            </a:r>
            <a:r>
              <a:rPr lang="en-US" altLang="ja-JP" dirty="0" err="1" smtClean="0"/>
              <a:t>cpRNFLT</a:t>
            </a:r>
            <a:r>
              <a:rPr lang="ja-JP" altLang="en-US" dirty="0" smtClean="0"/>
              <a:t>の対応</a:t>
            </a:r>
            <a:r>
              <a:rPr lang="en-US" altLang="ja-JP" dirty="0" smtClean="0"/>
              <a:t> </a:t>
            </a:r>
            <a:endParaRPr lang="en-US" dirty="0"/>
          </a:p>
        </p:txBody>
      </p:sp>
      <p:sp>
        <p:nvSpPr>
          <p:cNvPr id="4" name="Rectangle 3"/>
          <p:cNvSpPr/>
          <p:nvPr/>
        </p:nvSpPr>
        <p:spPr>
          <a:xfrm>
            <a:off x="5826053" y="6422408"/>
            <a:ext cx="2424253" cy="369332"/>
          </a:xfrm>
          <a:prstGeom prst="rect">
            <a:avLst/>
          </a:prstGeom>
        </p:spPr>
        <p:txBody>
          <a:bodyPr wrap="none">
            <a:spAutoFit/>
          </a:bodyPr>
          <a:lstStyle/>
          <a:p>
            <a:r>
              <a:rPr lang="en-US" altLang="ja-JP" dirty="0" smtClean="0"/>
              <a:t>Nakanishi H</a:t>
            </a:r>
            <a:r>
              <a:rPr lang="en-US" dirty="0" smtClean="0"/>
              <a:t>. </a:t>
            </a:r>
            <a:r>
              <a:rPr lang="en-US" altLang="ja-JP" dirty="0" smtClean="0"/>
              <a:t>IOVS</a:t>
            </a:r>
            <a:r>
              <a:rPr lang="en-US" dirty="0" smtClean="0"/>
              <a:t>. 201</a:t>
            </a:r>
            <a:r>
              <a:rPr lang="en-US" altLang="ja-JP" dirty="0" smtClean="0"/>
              <a:t>6</a:t>
            </a:r>
            <a:endParaRPr lang="en-US" dirty="0"/>
          </a:p>
        </p:txBody>
      </p:sp>
      <p:pic>
        <p:nvPicPr>
          <p:cNvPr id="3" name="Picture 13" descr="Cover"/>
          <p:cNvPicPr>
            <a:picLocks noChangeAspect="1" noChangeArrowheads="1"/>
          </p:cNvPicPr>
          <p:nvPr/>
        </p:nvPicPr>
        <p:blipFill rotWithShape="1">
          <a:blip r:embed="rId3">
            <a:extLst>
              <a:ext uri="{28A0092B-C50C-407E-A947-70E740481C1C}">
                <a14:useLocalDpi xmlns:a14="http://schemas.microsoft.com/office/drawing/2010/main" val="0"/>
              </a:ext>
            </a:extLst>
          </a:blip>
          <a:srcRect t="47509"/>
          <a:stretch/>
        </p:blipFill>
        <p:spPr bwMode="auto">
          <a:xfrm>
            <a:off x="4864032" y="4217773"/>
            <a:ext cx="3651318" cy="216495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610495" y="6422408"/>
            <a:ext cx="3424399" cy="369332"/>
          </a:xfrm>
          <a:prstGeom prst="rect">
            <a:avLst/>
          </a:prstGeom>
        </p:spPr>
        <p:txBody>
          <a:bodyPr wrap="none">
            <a:spAutoFit/>
          </a:bodyPr>
          <a:lstStyle/>
          <a:p>
            <a:r>
              <a:rPr lang="en-US" dirty="0" smtClean="0"/>
              <a:t>Hood DC. </a:t>
            </a:r>
            <a:r>
              <a:rPr lang="en-US" dirty="0" err="1" smtClean="0"/>
              <a:t>Prog</a:t>
            </a:r>
            <a:r>
              <a:rPr lang="en-US" dirty="0" smtClean="0"/>
              <a:t> </a:t>
            </a:r>
            <a:r>
              <a:rPr lang="en-US" dirty="0" err="1"/>
              <a:t>Retin</a:t>
            </a:r>
            <a:r>
              <a:rPr lang="en-US" dirty="0"/>
              <a:t> Eye </a:t>
            </a:r>
            <a:r>
              <a:rPr lang="en-US" dirty="0" smtClean="0"/>
              <a:t>Res. 2013</a:t>
            </a:r>
            <a:endParaRPr lang="en-US" dirty="0"/>
          </a:p>
        </p:txBody>
      </p:sp>
      <p:grpSp>
        <p:nvGrpSpPr>
          <p:cNvPr id="12" name="Group 11"/>
          <p:cNvGrpSpPr/>
          <p:nvPr/>
        </p:nvGrpSpPr>
        <p:grpSpPr>
          <a:xfrm>
            <a:off x="472034" y="1690689"/>
            <a:ext cx="3562860" cy="4393740"/>
            <a:chOff x="472034" y="1690689"/>
            <a:chExt cx="3562860" cy="4393740"/>
          </a:xfrm>
        </p:grpSpPr>
        <p:pic>
          <p:nvPicPr>
            <p:cNvPr id="9" name="Picture 8"/>
            <p:cNvPicPr>
              <a:picLocks noChangeAspect="1"/>
            </p:cNvPicPr>
            <p:nvPr/>
          </p:nvPicPr>
          <p:blipFill>
            <a:blip r:embed="rId4"/>
            <a:stretch>
              <a:fillRect/>
            </a:stretch>
          </p:blipFill>
          <p:spPr>
            <a:xfrm>
              <a:off x="472034" y="2239616"/>
              <a:ext cx="3562860" cy="3844813"/>
            </a:xfrm>
            <a:prstGeom prst="rect">
              <a:avLst/>
            </a:prstGeom>
          </p:spPr>
        </p:pic>
        <p:sp>
          <p:nvSpPr>
            <p:cNvPr id="11" name="TextBox 10"/>
            <p:cNvSpPr txBox="1"/>
            <p:nvPr/>
          </p:nvSpPr>
          <p:spPr>
            <a:xfrm>
              <a:off x="1337906" y="1690689"/>
              <a:ext cx="1969578" cy="461665"/>
            </a:xfrm>
            <a:prstGeom prst="rect">
              <a:avLst/>
            </a:prstGeom>
            <a:noFill/>
          </p:spPr>
          <p:txBody>
            <a:bodyPr wrap="none" rtlCol="0">
              <a:spAutoFit/>
            </a:bodyPr>
            <a:lstStyle/>
            <a:p>
              <a:pPr algn="ctr"/>
              <a:r>
                <a:rPr lang="en-US" altLang="ja-JP" sz="2400" dirty="0" smtClean="0"/>
                <a:t>Center 8 </a:t>
              </a:r>
              <a:r>
                <a:rPr lang="en-US" altLang="ja-JP" dirty="0" smtClean="0"/>
                <a:t>degree</a:t>
              </a:r>
              <a:endParaRPr lang="en-US" dirty="0"/>
            </a:p>
          </p:txBody>
        </p:sp>
      </p:grpSp>
      <p:sp>
        <p:nvSpPr>
          <p:cNvPr id="13" name="TextBox 12"/>
          <p:cNvSpPr txBox="1"/>
          <p:nvPr/>
        </p:nvSpPr>
        <p:spPr>
          <a:xfrm>
            <a:off x="5532642" y="1690689"/>
            <a:ext cx="2125070" cy="461665"/>
          </a:xfrm>
          <a:prstGeom prst="rect">
            <a:avLst/>
          </a:prstGeom>
          <a:noFill/>
        </p:spPr>
        <p:txBody>
          <a:bodyPr wrap="none" rtlCol="0">
            <a:spAutoFit/>
          </a:bodyPr>
          <a:lstStyle/>
          <a:p>
            <a:pPr algn="ctr"/>
            <a:r>
              <a:rPr lang="en-US" altLang="ja-JP" sz="2400" dirty="0" smtClean="0"/>
              <a:t>Center 10 </a:t>
            </a:r>
            <a:r>
              <a:rPr lang="en-US" altLang="ja-JP" dirty="0" smtClean="0"/>
              <a:t>degree</a:t>
            </a:r>
            <a:endParaRPr lang="en-US" dirty="0"/>
          </a:p>
        </p:txBody>
      </p:sp>
      <p:grpSp>
        <p:nvGrpSpPr>
          <p:cNvPr id="15" name="Group 14"/>
          <p:cNvGrpSpPr/>
          <p:nvPr/>
        </p:nvGrpSpPr>
        <p:grpSpPr>
          <a:xfrm>
            <a:off x="7011675" y="4801884"/>
            <a:ext cx="1672616" cy="1619446"/>
            <a:chOff x="6835267" y="2666314"/>
            <a:chExt cx="1672616" cy="1619446"/>
          </a:xfrm>
        </p:grpSpPr>
        <p:sp>
          <p:nvSpPr>
            <p:cNvPr id="5" name="Pie 4"/>
            <p:cNvSpPr>
              <a:spLocks noChangeAspect="1"/>
            </p:cNvSpPr>
            <p:nvPr/>
          </p:nvSpPr>
          <p:spPr>
            <a:xfrm>
              <a:off x="7108285" y="2666314"/>
              <a:ext cx="1044000" cy="1044000"/>
            </a:xfrm>
            <a:prstGeom prst="pie">
              <a:avLst>
                <a:gd name="adj1" fmla="val 5930015"/>
                <a:gd name="adj2" fmla="val 14085179"/>
              </a:avLst>
            </a:prstGeom>
            <a:solidFill>
              <a:srgbClr val="FF0000">
                <a:alpha val="8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835267" y="3824095"/>
              <a:ext cx="1672616"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400" dirty="0" smtClean="0"/>
                <a:t>135 </a:t>
              </a:r>
              <a:r>
                <a:rPr lang="en-US" dirty="0" smtClean="0"/>
                <a:t>degree</a:t>
              </a:r>
              <a:endParaRPr lang="en-US" dirty="0"/>
            </a:p>
          </p:txBody>
        </p:sp>
      </p:gr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1965" y="2329831"/>
            <a:ext cx="3722326" cy="1584991"/>
          </a:xfrm>
          <a:prstGeom prst="rect">
            <a:avLst/>
          </a:prstGeom>
        </p:spPr>
      </p:pic>
      <p:sp>
        <p:nvSpPr>
          <p:cNvPr id="16" name="Shape 210"/>
          <p:cNvSpPr/>
          <p:nvPr/>
        </p:nvSpPr>
        <p:spPr>
          <a:xfrm>
            <a:off x="5155561" y="3843929"/>
            <a:ext cx="3712227" cy="699796"/>
          </a:xfrm>
          <a:prstGeom prst="rect">
            <a:avLst/>
          </a:prstGeom>
          <a:noFill/>
          <a:ln>
            <a:noFill/>
          </a:ln>
        </p:spPr>
        <p:txBody>
          <a:bodyPr lIns="68569" tIns="34275" rIns="68569" bIns="34275" anchor="t" anchorCtr="0">
            <a:noAutofit/>
          </a:bodyPr>
          <a:lstStyle/>
          <a:p>
            <a:pPr algn="r">
              <a:buSzPct val="25000"/>
            </a:pPr>
            <a:r>
              <a:rPr lang="en-US" dirty="0" smtClean="0">
                <a:latin typeface="Calibri"/>
                <a:ea typeface="Calibri"/>
                <a:cs typeface="Calibri"/>
                <a:sym typeface="Calibri"/>
              </a:rPr>
              <a:t>Zhang C. Ophthalmology </a:t>
            </a:r>
            <a:r>
              <a:rPr lang="en-US" dirty="0" smtClean="0">
                <a:latin typeface="Calibri"/>
                <a:ea typeface="Calibri"/>
                <a:cs typeface="Calibri"/>
                <a:sym typeface="Calibri"/>
              </a:rPr>
              <a:t>2014</a:t>
            </a:r>
            <a:endParaRPr lang="en-US" dirty="0">
              <a:latin typeface="Calibri"/>
              <a:ea typeface="Calibri"/>
              <a:cs typeface="Calibri"/>
              <a:sym typeface="Calibri"/>
            </a:endParaRPr>
          </a:p>
        </p:txBody>
      </p:sp>
    </p:spTree>
    <p:extLst>
      <p:ext uri="{BB962C8B-B14F-4D97-AF65-F5344CB8AC3E}">
        <p14:creationId xmlns:p14="http://schemas.microsoft.com/office/powerpoint/2010/main" val="131300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Why?</a:t>
            </a:r>
            <a:endParaRPr lang="en-US" sz="4000" dirty="0"/>
          </a:p>
        </p:txBody>
      </p:sp>
      <p:grpSp>
        <p:nvGrpSpPr>
          <p:cNvPr id="6" name="Group 5"/>
          <p:cNvGrpSpPr/>
          <p:nvPr/>
        </p:nvGrpSpPr>
        <p:grpSpPr>
          <a:xfrm>
            <a:off x="1748484" y="1704790"/>
            <a:ext cx="5647033" cy="4241332"/>
            <a:chOff x="2447988" y="2108200"/>
            <a:chExt cx="4516857" cy="3392488"/>
          </a:xfrm>
        </p:grpSpPr>
        <p:pic>
          <p:nvPicPr>
            <p:cNvPr id="3" name="Picture 2"/>
            <p:cNvPicPr>
              <a:picLocks noChangeAspect="1"/>
            </p:cNvPicPr>
            <p:nvPr/>
          </p:nvPicPr>
          <p:blipFill rotWithShape="1">
            <a:blip r:embed="rId3"/>
            <a:srcRect b="50532"/>
            <a:stretch/>
          </p:blipFill>
          <p:spPr>
            <a:xfrm>
              <a:off x="2447988" y="2108200"/>
              <a:ext cx="4248024" cy="3392488"/>
            </a:xfrm>
            <a:prstGeom prst="rect">
              <a:avLst/>
            </a:prstGeom>
          </p:spPr>
        </p:pic>
        <p:sp>
          <p:nvSpPr>
            <p:cNvPr id="5" name="Rectangle 4"/>
            <p:cNvSpPr/>
            <p:nvPr/>
          </p:nvSpPr>
          <p:spPr>
            <a:xfrm>
              <a:off x="3949147" y="2239618"/>
              <a:ext cx="3015698" cy="9806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extBox 7"/>
          <p:cNvSpPr txBox="1"/>
          <p:nvPr/>
        </p:nvSpPr>
        <p:spPr>
          <a:xfrm>
            <a:off x="4233756" y="1804577"/>
            <a:ext cx="2341856"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err="1"/>
              <a:t>Harwerth</a:t>
            </a:r>
            <a:r>
              <a:rPr lang="en-US" dirty="0"/>
              <a:t> </a:t>
            </a:r>
            <a:r>
              <a:rPr lang="en-US" dirty="0" smtClean="0"/>
              <a:t>model</a:t>
            </a:r>
            <a:endParaRPr lang="en-US" altLang="ja-JP" dirty="0" smtClean="0"/>
          </a:p>
          <a:p>
            <a:pPr algn="ctr"/>
            <a:r>
              <a:rPr lang="ja-JP" altLang="en-US" dirty="0" smtClean="0"/>
              <a:t>中心</a:t>
            </a:r>
            <a:r>
              <a:rPr lang="en-US" altLang="ja-JP" dirty="0" smtClean="0"/>
              <a:t>RGC</a:t>
            </a:r>
            <a:r>
              <a:rPr lang="ja-JP" altLang="en-US" dirty="0" smtClean="0"/>
              <a:t>が発散</a:t>
            </a:r>
            <a:endParaRPr lang="en-US" dirty="0"/>
          </a:p>
        </p:txBody>
      </p:sp>
      <p:sp>
        <p:nvSpPr>
          <p:cNvPr id="7" name="Oval 6"/>
          <p:cNvSpPr/>
          <p:nvPr/>
        </p:nvSpPr>
        <p:spPr>
          <a:xfrm>
            <a:off x="2887153" y="1960577"/>
            <a:ext cx="901148" cy="49033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a:srcRect l="34488" b="84267"/>
          <a:stretch/>
        </p:blipFill>
        <p:spPr>
          <a:xfrm>
            <a:off x="6243381" y="3051638"/>
            <a:ext cx="2782957" cy="1078948"/>
          </a:xfrm>
          <a:prstGeom prst="rect">
            <a:avLst/>
          </a:prstGeom>
        </p:spPr>
      </p:pic>
    </p:spTree>
    <p:extLst>
      <p:ext uri="{BB962C8B-B14F-4D97-AF65-F5344CB8AC3E}">
        <p14:creationId xmlns:p14="http://schemas.microsoft.com/office/powerpoint/2010/main" val="6811041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背景</a:t>
            </a:r>
          </a:p>
        </p:txBody>
      </p:sp>
      <p:sp>
        <p:nvSpPr>
          <p:cNvPr id="3" name="正方形/長方形 2"/>
          <p:cNvSpPr/>
          <p:nvPr/>
        </p:nvSpPr>
        <p:spPr>
          <a:xfrm>
            <a:off x="1286301" y="1957957"/>
            <a:ext cx="6571397" cy="3046988"/>
          </a:xfrm>
          <a:prstGeom prst="rect">
            <a:avLst/>
          </a:prstGeom>
        </p:spPr>
        <p:txBody>
          <a:bodyPr wrap="square">
            <a:spAutoFit/>
          </a:bodyPr>
          <a:lstStyle/>
          <a:p>
            <a:pPr>
              <a:lnSpc>
                <a:spcPct val="200000"/>
              </a:lnSpc>
            </a:pPr>
            <a:r>
              <a:rPr lang="ja-JP" altLang="ja-JP" sz="2400" kern="100" dirty="0">
                <a:latin typeface="+mn-ea"/>
                <a:cs typeface="Century" panose="02040604050505020304" pitchFamily="18" charset="0"/>
              </a:rPr>
              <a:t>網膜神経節細胞</a:t>
            </a:r>
            <a:r>
              <a:rPr lang="en-US" altLang="ja-JP" sz="2400" kern="100" dirty="0">
                <a:latin typeface="+mn-ea"/>
                <a:cs typeface="Century" panose="02040604050505020304" pitchFamily="18" charset="0"/>
              </a:rPr>
              <a:t>(RGC)</a:t>
            </a:r>
            <a:r>
              <a:rPr lang="ja-JP" altLang="ja-JP" sz="2400" kern="100" dirty="0">
                <a:latin typeface="+mn-ea"/>
                <a:cs typeface="Century" panose="02040604050505020304" pitchFamily="18" charset="0"/>
              </a:rPr>
              <a:t>の</a:t>
            </a:r>
            <a:r>
              <a:rPr lang="en-US" altLang="ja-JP" sz="2400" kern="100" dirty="0">
                <a:latin typeface="+mn-ea"/>
                <a:cs typeface="Century" panose="02040604050505020304" pitchFamily="18" charset="0"/>
              </a:rPr>
              <a:t>50%</a:t>
            </a:r>
            <a:r>
              <a:rPr lang="ja-JP" altLang="ja-JP" sz="2400" kern="100" dirty="0">
                <a:latin typeface="+mn-ea"/>
                <a:cs typeface="Century" panose="02040604050505020304" pitchFamily="18" charset="0"/>
              </a:rPr>
              <a:t>が黄斑部に集中して</a:t>
            </a:r>
            <a:r>
              <a:rPr lang="ja-JP" altLang="ja-JP" sz="2400" kern="100" dirty="0" smtClean="0">
                <a:latin typeface="+mn-ea"/>
                <a:cs typeface="Century" panose="02040604050505020304" pitchFamily="18" charset="0"/>
              </a:rPr>
              <a:t>おり</a:t>
            </a:r>
            <a:r>
              <a:rPr lang="ja-JP" altLang="en-US" sz="2400" kern="100" dirty="0" smtClean="0">
                <a:solidFill>
                  <a:srgbClr val="FF0000"/>
                </a:solidFill>
                <a:latin typeface="+mn-ea"/>
                <a:cs typeface="Century" panose="02040604050505020304" pitchFamily="18" charset="0"/>
              </a:rPr>
              <a:t>（</a:t>
            </a:r>
            <a:r>
              <a:rPr lang="en-US" altLang="ja-JP" sz="2400" kern="100" dirty="0" smtClean="0">
                <a:solidFill>
                  <a:srgbClr val="FF0000"/>
                </a:solidFill>
                <a:latin typeface="+mn-ea"/>
                <a:cs typeface="Century" panose="02040604050505020304" pitchFamily="18" charset="0"/>
              </a:rPr>
              <a:t>ref; </a:t>
            </a:r>
            <a:r>
              <a:rPr lang="en-US" altLang="ja-JP" sz="2400" kern="100" dirty="0" err="1" smtClean="0">
                <a:solidFill>
                  <a:srgbClr val="FF0000"/>
                </a:solidFill>
                <a:latin typeface="+mn-ea"/>
                <a:cs typeface="Century" panose="02040604050505020304" pitchFamily="18" charset="0"/>
              </a:rPr>
              <a:t>Quigry</a:t>
            </a:r>
            <a:r>
              <a:rPr lang="en-US" altLang="ja-JP" sz="2400" kern="100" dirty="0" smtClean="0">
                <a:solidFill>
                  <a:srgbClr val="FF0000"/>
                </a:solidFill>
                <a:latin typeface="+mn-ea"/>
                <a:cs typeface="Century" panose="02040604050505020304" pitchFamily="18" charset="0"/>
              </a:rPr>
              <a:t>?</a:t>
            </a:r>
            <a:r>
              <a:rPr lang="ja-JP" altLang="en-US" sz="2400" kern="100" dirty="0" smtClean="0">
                <a:solidFill>
                  <a:srgbClr val="FF0000"/>
                </a:solidFill>
                <a:latin typeface="+mn-ea"/>
                <a:cs typeface="Century" panose="02040604050505020304" pitchFamily="18" charset="0"/>
              </a:rPr>
              <a:t>）</a:t>
            </a:r>
            <a:r>
              <a:rPr lang="ja-JP" altLang="ja-JP" sz="2400" kern="100" dirty="0" smtClean="0">
                <a:latin typeface="+mn-ea"/>
                <a:cs typeface="Century" panose="02040604050505020304" pitchFamily="18" charset="0"/>
              </a:rPr>
              <a:t>、</a:t>
            </a:r>
            <a:r>
              <a:rPr lang="ja-JP" altLang="ja-JP" sz="2400" kern="100" dirty="0">
                <a:latin typeface="+mn-ea"/>
                <a:cs typeface="Century" panose="02040604050505020304" pitchFamily="18" charset="0"/>
              </a:rPr>
              <a:t>黄斑の機能と構造の関係を分析すること</a:t>
            </a:r>
            <a:r>
              <a:rPr lang="ja-JP" altLang="ja-JP" sz="2400" kern="100" dirty="0" smtClean="0">
                <a:latin typeface="+mn-ea"/>
                <a:cs typeface="Century" panose="02040604050505020304" pitchFamily="18" charset="0"/>
              </a:rPr>
              <a:t>は</a:t>
            </a:r>
            <a:r>
              <a:rPr lang="ja-JP" altLang="en-US" sz="2400" kern="100" dirty="0" smtClean="0">
                <a:latin typeface="+mn-ea"/>
                <a:cs typeface="Century" panose="02040604050505020304" pitchFamily="18" charset="0"/>
              </a:rPr>
              <a:t>視覚の理解、ひいては</a:t>
            </a:r>
            <a:r>
              <a:rPr lang="ja-JP" altLang="ja-JP" sz="2400" kern="100" dirty="0" smtClean="0">
                <a:latin typeface="+mn-ea"/>
                <a:cs typeface="Century" panose="02040604050505020304" pitchFamily="18" charset="0"/>
              </a:rPr>
              <a:t>緑内障</a:t>
            </a:r>
            <a:r>
              <a:rPr lang="ja-JP" altLang="ja-JP" sz="2400" kern="100" dirty="0">
                <a:latin typeface="+mn-ea"/>
                <a:cs typeface="Century" panose="02040604050505020304" pitchFamily="18" charset="0"/>
              </a:rPr>
              <a:t>の早期発見、経過観察</a:t>
            </a:r>
            <a:r>
              <a:rPr lang="ja-JP" altLang="ja-JP" sz="2400" kern="100" dirty="0" smtClean="0">
                <a:latin typeface="+mn-ea"/>
                <a:cs typeface="Century" panose="02040604050505020304" pitchFamily="18" charset="0"/>
              </a:rPr>
              <a:t>に重要</a:t>
            </a:r>
            <a:r>
              <a:rPr lang="ja-JP" altLang="ja-JP" sz="2400" kern="100" dirty="0">
                <a:latin typeface="+mn-ea"/>
                <a:cs typeface="Century" panose="02040604050505020304" pitchFamily="18" charset="0"/>
              </a:rPr>
              <a:t>である。</a:t>
            </a:r>
            <a:endParaRPr lang="ja-JP" altLang="en-US" sz="2400" dirty="0"/>
          </a:p>
        </p:txBody>
      </p:sp>
    </p:spTree>
    <p:extLst>
      <p:ext uri="{BB962C8B-B14F-4D97-AF65-F5344CB8AC3E}">
        <p14:creationId xmlns:p14="http://schemas.microsoft.com/office/powerpoint/2010/main" val="19122702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 displacement</a:t>
            </a:r>
            <a:endParaRPr lang="en-US" dirty="0"/>
          </a:p>
        </p:txBody>
      </p:sp>
      <p:sp>
        <p:nvSpPr>
          <p:cNvPr id="3" name="Rectangle 2"/>
          <p:cNvSpPr/>
          <p:nvPr/>
        </p:nvSpPr>
        <p:spPr>
          <a:xfrm>
            <a:off x="4419600" y="6217622"/>
            <a:ext cx="4572000" cy="646331"/>
          </a:xfrm>
          <a:prstGeom prst="rect">
            <a:avLst/>
          </a:prstGeom>
        </p:spPr>
        <p:txBody>
          <a:bodyPr>
            <a:spAutoFit/>
          </a:bodyPr>
          <a:lstStyle/>
          <a:p>
            <a:pPr algn="r"/>
            <a:r>
              <a:rPr lang="en-US" altLang="ja-JP" dirty="0" err="1" smtClean="0">
                <a:solidFill>
                  <a:srgbClr val="000000"/>
                </a:solidFill>
                <a:latin typeface="Arial" charset="0"/>
              </a:rPr>
              <a:t>Drasdo</a:t>
            </a:r>
            <a:r>
              <a:rPr lang="en-US" altLang="ja-JP" dirty="0" smtClean="0">
                <a:solidFill>
                  <a:srgbClr val="000000"/>
                </a:solidFill>
                <a:latin typeface="Arial" charset="0"/>
              </a:rPr>
              <a:t> N.</a:t>
            </a:r>
            <a:r>
              <a:rPr lang="ja-JP" altLang="en-US" dirty="0" smtClean="0">
                <a:solidFill>
                  <a:srgbClr val="000000"/>
                </a:solidFill>
                <a:latin typeface="Arial" charset="0"/>
              </a:rPr>
              <a:t> </a:t>
            </a:r>
            <a:r>
              <a:rPr lang="en-US" altLang="ja-JP" dirty="0" smtClean="0">
                <a:solidFill>
                  <a:srgbClr val="000000"/>
                </a:solidFill>
                <a:latin typeface="Arial" charset="0"/>
              </a:rPr>
              <a:t>Vison Res, 2007 </a:t>
            </a:r>
            <a:endParaRPr lang="en-US" dirty="0" smtClean="0">
              <a:solidFill>
                <a:srgbClr val="000000"/>
              </a:solidFill>
              <a:latin typeface="Arial" charset="0"/>
            </a:endParaRPr>
          </a:p>
          <a:p>
            <a:pPr algn="r"/>
            <a:r>
              <a:rPr lang="en-US" dirty="0" smtClean="0">
                <a:solidFill>
                  <a:srgbClr val="000000"/>
                </a:solidFill>
                <a:latin typeface="Arial" charset="0"/>
              </a:rPr>
              <a:t>Raza AS. </a:t>
            </a:r>
            <a:r>
              <a:rPr lang="en-US" dirty="0">
                <a:solidFill>
                  <a:srgbClr val="000000"/>
                </a:solidFill>
                <a:latin typeface="Arial" charset="0"/>
              </a:rPr>
              <a:t>Arch Ophthalmol </a:t>
            </a:r>
            <a:r>
              <a:rPr lang="en-US" dirty="0" smtClean="0">
                <a:solidFill>
                  <a:srgbClr val="000000"/>
                </a:solidFill>
                <a:latin typeface="Arial" charset="0"/>
              </a:rPr>
              <a:t>2011</a:t>
            </a:r>
            <a:endParaRPr lang="en-US" dirty="0"/>
          </a:p>
        </p:txBody>
      </p:sp>
      <p:pic>
        <p:nvPicPr>
          <p:cNvPr id="4" name="Picture 2" descr="https://lh4.googleusercontent.com/v_5wcXSJhKBF_kH2ZMZsiAsdQHwjNBCS93imYgssm9bbIUFYx2u0biSSAmFvR7cSiQ1enEI-iqALkny2MFa-m6sYsfn2mcsVaApsJMNnlsYjbnt4DhcfDeOhTBBAWpYisRiMSvHMEXc"/>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846278" y="1690689"/>
            <a:ext cx="7505420" cy="418941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002306" y="5770325"/>
            <a:ext cx="2765501" cy="369332"/>
          </a:xfrm>
          <a:prstGeom prst="rect">
            <a:avLst/>
          </a:prstGeom>
        </p:spPr>
        <p:txBody>
          <a:bodyPr wrap="none">
            <a:spAutoFit/>
          </a:bodyPr>
          <a:lstStyle/>
          <a:p>
            <a:r>
              <a:rPr lang="it-IT" dirty="0">
                <a:solidFill>
                  <a:srgbClr val="333333"/>
                </a:solidFill>
                <a:latin typeface="Arial" charset="0"/>
              </a:rPr>
              <a:t>3.4°, 5.6°, 6.8°, 8.3°, </a:t>
            </a:r>
            <a:r>
              <a:rPr lang="it-IT" dirty="0" smtClean="0">
                <a:solidFill>
                  <a:srgbClr val="333333"/>
                </a:solidFill>
                <a:latin typeface="Arial" charset="0"/>
              </a:rPr>
              <a:t>9.7</a:t>
            </a:r>
            <a:r>
              <a:rPr lang="it-IT" dirty="0">
                <a:solidFill>
                  <a:srgbClr val="333333"/>
                </a:solidFill>
                <a:latin typeface="Arial" charset="0"/>
              </a:rPr>
              <a:t>°</a:t>
            </a:r>
            <a:endParaRPr lang="en-US" dirty="0"/>
          </a:p>
        </p:txBody>
      </p:sp>
      <p:sp>
        <p:nvSpPr>
          <p:cNvPr id="7" name="Rectangle 6"/>
          <p:cNvSpPr/>
          <p:nvPr/>
        </p:nvSpPr>
        <p:spPr>
          <a:xfrm>
            <a:off x="1831116" y="5770325"/>
            <a:ext cx="2451312" cy="369332"/>
          </a:xfrm>
          <a:prstGeom prst="rect">
            <a:avLst/>
          </a:prstGeom>
        </p:spPr>
        <p:txBody>
          <a:bodyPr wrap="none">
            <a:spAutoFit/>
          </a:bodyPr>
          <a:lstStyle/>
          <a:p>
            <a:r>
              <a:rPr lang="it-IT" dirty="0" err="1" smtClean="0">
                <a:solidFill>
                  <a:srgbClr val="333333"/>
                </a:solidFill>
                <a:latin typeface="Arial" charset="0"/>
              </a:rPr>
              <a:t>Ecc</a:t>
            </a:r>
            <a:r>
              <a:rPr lang="it-IT" dirty="0" smtClean="0">
                <a:solidFill>
                  <a:srgbClr val="333333"/>
                </a:solidFill>
                <a:latin typeface="Arial" charset="0"/>
              </a:rPr>
              <a:t> = 1</a:t>
            </a:r>
            <a:r>
              <a:rPr lang="it-IT" dirty="0" smtClean="0">
                <a:solidFill>
                  <a:srgbClr val="333333"/>
                </a:solidFill>
                <a:latin typeface="Arial" charset="0"/>
              </a:rPr>
              <a:t>°, 3°, 5°, 7°, 9°</a:t>
            </a:r>
            <a:endParaRPr lang="en-US" dirty="0"/>
          </a:p>
        </p:txBody>
      </p:sp>
      <p:cxnSp>
        <p:nvCxnSpPr>
          <p:cNvPr id="8" name="Straight Arrow Connector 7"/>
          <p:cNvCxnSpPr/>
          <p:nvPr/>
        </p:nvCxnSpPr>
        <p:spPr>
          <a:xfrm>
            <a:off x="4406153" y="5954991"/>
            <a:ext cx="44553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3913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3964" y="1397973"/>
            <a:ext cx="5416073" cy="4062055"/>
          </a:xfrm>
          <a:prstGeom prst="rect">
            <a:avLst/>
          </a:prstGeom>
        </p:spPr>
      </p:pic>
      <p:grpSp>
        <p:nvGrpSpPr>
          <p:cNvPr id="5" name="Group 4"/>
          <p:cNvGrpSpPr/>
          <p:nvPr/>
        </p:nvGrpSpPr>
        <p:grpSpPr>
          <a:xfrm>
            <a:off x="6519632" y="1779073"/>
            <a:ext cx="2124299" cy="3581902"/>
            <a:chOff x="6294348" y="1779073"/>
            <a:chExt cx="2124299" cy="3581902"/>
          </a:xfrm>
        </p:grpSpPr>
        <p:sp>
          <p:nvSpPr>
            <p:cNvPr id="6" name="Oval 5"/>
            <p:cNvSpPr/>
            <p:nvPr/>
          </p:nvSpPr>
          <p:spPr>
            <a:xfrm>
              <a:off x="6959600" y="2362200"/>
              <a:ext cx="800100" cy="800100"/>
            </a:xfrm>
            <a:prstGeom prst="ellipse">
              <a:avLst/>
            </a:prstGeom>
            <a:solidFill>
              <a:srgbClr val="07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6953300" y="3833811"/>
              <a:ext cx="806400" cy="806400"/>
              <a:chOff x="6953300" y="3833811"/>
              <a:chExt cx="806400" cy="806400"/>
            </a:xfrm>
          </p:grpSpPr>
          <p:sp>
            <p:nvSpPr>
              <p:cNvPr id="12" name="Oval 11"/>
              <p:cNvSpPr/>
              <p:nvPr/>
            </p:nvSpPr>
            <p:spPr>
              <a:xfrm>
                <a:off x="6959600" y="3836961"/>
                <a:ext cx="800100" cy="8001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e 12"/>
              <p:cNvSpPr/>
              <p:nvPr/>
            </p:nvSpPr>
            <p:spPr>
              <a:xfrm rot="10800000">
                <a:off x="6953300" y="3833811"/>
                <a:ext cx="806400" cy="806400"/>
              </a:xfrm>
              <a:prstGeom prst="pie">
                <a:avLst>
                  <a:gd name="adj1" fmla="val 5423411"/>
                  <a:gd name="adj2" fmla="val 161819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8" name="TextBox 7"/>
            <p:cNvSpPr txBox="1"/>
            <p:nvPr/>
          </p:nvSpPr>
          <p:spPr>
            <a:xfrm>
              <a:off x="6915512" y="1779073"/>
              <a:ext cx="881973" cy="369332"/>
            </a:xfrm>
            <a:prstGeom prst="rect">
              <a:avLst/>
            </a:prstGeom>
            <a:noFill/>
          </p:spPr>
          <p:txBody>
            <a:bodyPr wrap="none" rtlCol="0">
              <a:spAutoFit/>
            </a:bodyPr>
            <a:lstStyle/>
            <a:p>
              <a:r>
                <a:rPr lang="en-US" dirty="0" err="1" smtClean="0"/>
                <a:t>cpRNFL</a:t>
              </a:r>
              <a:endParaRPr lang="en-US" dirty="0"/>
            </a:p>
          </p:txBody>
        </p:sp>
        <p:sp>
          <p:nvSpPr>
            <p:cNvPr id="9" name="TextBox 8"/>
            <p:cNvSpPr txBox="1"/>
            <p:nvPr/>
          </p:nvSpPr>
          <p:spPr>
            <a:xfrm>
              <a:off x="7088636" y="3128723"/>
              <a:ext cx="535724" cy="369332"/>
            </a:xfrm>
            <a:prstGeom prst="rect">
              <a:avLst/>
            </a:prstGeom>
            <a:noFill/>
          </p:spPr>
          <p:txBody>
            <a:bodyPr wrap="none" rtlCol="0">
              <a:spAutoFit/>
            </a:bodyPr>
            <a:lstStyle/>
            <a:p>
              <a:r>
                <a:rPr lang="en-US" smtClean="0"/>
                <a:t>360</a:t>
              </a:r>
              <a:endParaRPr lang="en-US" dirty="0"/>
            </a:p>
          </p:txBody>
        </p:sp>
        <p:sp>
          <p:nvSpPr>
            <p:cNvPr id="10" name="TextBox 9"/>
            <p:cNvSpPr txBox="1"/>
            <p:nvPr/>
          </p:nvSpPr>
          <p:spPr>
            <a:xfrm>
              <a:off x="7088636" y="4649217"/>
              <a:ext cx="535724" cy="369332"/>
            </a:xfrm>
            <a:prstGeom prst="rect">
              <a:avLst/>
            </a:prstGeom>
            <a:noFill/>
          </p:spPr>
          <p:txBody>
            <a:bodyPr wrap="none" rtlCol="0">
              <a:spAutoFit/>
            </a:bodyPr>
            <a:lstStyle/>
            <a:p>
              <a:r>
                <a:rPr lang="en-US" dirty="0" smtClean="0"/>
                <a:t>180</a:t>
              </a:r>
              <a:endParaRPr lang="en-US" dirty="0"/>
            </a:p>
          </p:txBody>
        </p:sp>
        <p:sp>
          <p:nvSpPr>
            <p:cNvPr id="11" name="TextBox 10"/>
            <p:cNvSpPr txBox="1"/>
            <p:nvPr/>
          </p:nvSpPr>
          <p:spPr>
            <a:xfrm>
              <a:off x="6294348" y="5053198"/>
              <a:ext cx="2124299" cy="307777"/>
            </a:xfrm>
            <a:prstGeom prst="rect">
              <a:avLst/>
            </a:prstGeom>
            <a:noFill/>
          </p:spPr>
          <p:txBody>
            <a:bodyPr wrap="none" rtlCol="0">
              <a:spAutoFit/>
            </a:bodyPr>
            <a:lstStyle/>
            <a:p>
              <a:r>
                <a:rPr lang="en-US" sz="1400" dirty="0" smtClean="0"/>
                <a:t>Zhang C. Ophthalmol 2014</a:t>
              </a:r>
              <a:endParaRPr lang="en-US" sz="1400" dirty="0"/>
            </a:p>
          </p:txBody>
        </p:sp>
      </p:grpSp>
      <p:sp>
        <p:nvSpPr>
          <p:cNvPr id="15" name="Title 1"/>
          <p:cNvSpPr>
            <a:spLocks noGrp="1"/>
          </p:cNvSpPr>
          <p:nvPr>
            <p:ph type="title"/>
          </p:nvPr>
        </p:nvSpPr>
        <p:spPr>
          <a:xfrm>
            <a:off x="628650" y="365126"/>
            <a:ext cx="7886700" cy="1325563"/>
          </a:xfrm>
        </p:spPr>
        <p:txBody>
          <a:bodyPr/>
          <a:lstStyle/>
          <a:p>
            <a:r>
              <a:rPr lang="en-US" dirty="0" smtClean="0"/>
              <a:t>RGC</a:t>
            </a:r>
            <a:r>
              <a:rPr lang="en-US" altLang="ja-JP" dirty="0" smtClean="0"/>
              <a:t>_</a:t>
            </a:r>
            <a:r>
              <a:rPr lang="en-US" altLang="ja-JP" dirty="0" smtClean="0"/>
              <a:t>HFA</a:t>
            </a:r>
            <a:r>
              <a:rPr lang="en-US" dirty="0" smtClean="0"/>
              <a:t> vs. 360 or 180 degree</a:t>
            </a:r>
            <a:endParaRPr lang="en-US" dirty="0"/>
          </a:p>
        </p:txBody>
      </p:sp>
      <p:sp>
        <p:nvSpPr>
          <p:cNvPr id="16" name="TextBox 15"/>
          <p:cNvSpPr txBox="1"/>
          <p:nvPr/>
        </p:nvSpPr>
        <p:spPr>
          <a:xfrm>
            <a:off x="3024061" y="5865744"/>
            <a:ext cx="3238835" cy="400110"/>
          </a:xfrm>
          <a:prstGeom prst="rect">
            <a:avLst/>
          </a:prstGeom>
          <a:noFill/>
        </p:spPr>
        <p:txBody>
          <a:bodyPr wrap="none" rtlCol="0">
            <a:spAutoFit/>
          </a:bodyPr>
          <a:lstStyle/>
          <a:p>
            <a:pPr algn="ctr"/>
            <a:r>
              <a:rPr lang="en-US" sz="2000" dirty="0" smtClean="0"/>
              <a:t>18</a:t>
            </a:r>
            <a:r>
              <a:rPr lang="en-US" sz="2000" dirty="0" smtClean="0"/>
              <a:t>0 </a:t>
            </a:r>
            <a:r>
              <a:rPr lang="en-US" sz="2000" dirty="0" smtClean="0"/>
              <a:t>degree </a:t>
            </a:r>
            <a:r>
              <a:rPr lang="en-US" sz="2000" dirty="0" smtClean="0"/>
              <a:t>is a better model </a:t>
            </a:r>
            <a:endParaRPr lang="en-US" sz="2000" dirty="0"/>
          </a:p>
        </p:txBody>
      </p:sp>
    </p:spTree>
    <p:extLst>
      <p:ext uri="{BB962C8B-B14F-4D97-AF65-F5344CB8AC3E}">
        <p14:creationId xmlns:p14="http://schemas.microsoft.com/office/powerpoint/2010/main" val="21427091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213 degree is best</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8988" y="1769347"/>
            <a:ext cx="4425742" cy="331930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69347"/>
            <a:ext cx="4425742" cy="3319306"/>
          </a:xfrm>
          <a:prstGeom prst="rect">
            <a:avLst/>
          </a:prstGeom>
        </p:spPr>
      </p:pic>
    </p:spTree>
    <p:extLst>
      <p:ext uri="{BB962C8B-B14F-4D97-AF65-F5344CB8AC3E}">
        <p14:creationId xmlns:p14="http://schemas.microsoft.com/office/powerpoint/2010/main" val="13911229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en-US" dirty="0" err="1" smtClean="0"/>
              <a:t>cpRNFLT</a:t>
            </a:r>
            <a:r>
              <a:rPr lang="en-US" dirty="0" smtClean="0"/>
              <a:t> Clock hour</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0689"/>
            <a:ext cx="6320125" cy="4740094"/>
          </a:xfrm>
          <a:prstGeom prst="rect">
            <a:avLst/>
          </a:prstGeom>
        </p:spPr>
      </p:pic>
      <p:graphicFrame>
        <p:nvGraphicFramePr>
          <p:cNvPr id="4" name="Chart 3"/>
          <p:cNvGraphicFramePr>
            <a:graphicFrameLocks/>
          </p:cNvGraphicFramePr>
          <p:nvPr>
            <p:extLst>
              <p:ext uri="{D42A27DB-BD31-4B8C-83A1-F6EECF244321}">
                <p14:modId xmlns:p14="http://schemas.microsoft.com/office/powerpoint/2010/main" val="1860364208"/>
              </p:ext>
            </p:extLst>
          </p:nvPr>
        </p:nvGraphicFramePr>
        <p:xfrm>
          <a:off x="5093081" y="2915480"/>
          <a:ext cx="3792071" cy="229051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7342994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en-US" dirty="0" err="1" smtClean="0"/>
              <a:t>cpRNFLT</a:t>
            </a:r>
            <a:r>
              <a:rPr lang="en-US" dirty="0" smtClean="0"/>
              <a:t> Clock hour</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0689"/>
            <a:ext cx="6320125" cy="4740094"/>
          </a:xfrm>
          <a:prstGeom prst="rect">
            <a:avLst/>
          </a:prstGeom>
        </p:spPr>
      </p:pic>
      <p:grpSp>
        <p:nvGrpSpPr>
          <p:cNvPr id="9" name="Group 8"/>
          <p:cNvGrpSpPr/>
          <p:nvPr/>
        </p:nvGrpSpPr>
        <p:grpSpPr>
          <a:xfrm>
            <a:off x="5093081" y="2915480"/>
            <a:ext cx="3792071" cy="2290512"/>
            <a:chOff x="5093081" y="2915480"/>
            <a:chExt cx="3792071" cy="2290512"/>
          </a:xfrm>
        </p:grpSpPr>
        <p:graphicFrame>
          <p:nvGraphicFramePr>
            <p:cNvPr id="4" name="Chart 3"/>
            <p:cNvGraphicFramePr>
              <a:graphicFrameLocks/>
            </p:cNvGraphicFramePr>
            <p:nvPr>
              <p:extLst>
                <p:ext uri="{D42A27DB-BD31-4B8C-83A1-F6EECF244321}">
                  <p14:modId xmlns:p14="http://schemas.microsoft.com/office/powerpoint/2010/main" val="629776833"/>
                </p:ext>
              </p:extLst>
            </p:nvPr>
          </p:nvGraphicFramePr>
          <p:xfrm>
            <a:off x="5093081" y="2915480"/>
            <a:ext cx="3792071" cy="2290512"/>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4"/>
            <p:cNvSpPr txBox="1"/>
            <p:nvPr/>
          </p:nvSpPr>
          <p:spPr>
            <a:xfrm>
              <a:off x="6843884" y="2915480"/>
              <a:ext cx="290464" cy="369332"/>
            </a:xfrm>
            <a:prstGeom prst="rect">
              <a:avLst/>
            </a:prstGeom>
            <a:noFill/>
          </p:spPr>
          <p:txBody>
            <a:bodyPr wrap="none" rtlCol="0">
              <a:spAutoFit/>
            </a:bodyPr>
            <a:lstStyle/>
            <a:p>
              <a:pPr algn="ctr"/>
              <a:r>
                <a:rPr lang="en-US" altLang="ja-JP" smtClean="0"/>
                <a:t>S</a:t>
              </a:r>
              <a:endParaRPr lang="en-US"/>
            </a:p>
          </p:txBody>
        </p:sp>
        <p:sp>
          <p:nvSpPr>
            <p:cNvPr id="6" name="TextBox 5"/>
            <p:cNvSpPr txBox="1"/>
            <p:nvPr/>
          </p:nvSpPr>
          <p:spPr>
            <a:xfrm>
              <a:off x="6867929" y="4836660"/>
              <a:ext cx="242374" cy="369332"/>
            </a:xfrm>
            <a:prstGeom prst="rect">
              <a:avLst/>
            </a:prstGeom>
            <a:noFill/>
          </p:spPr>
          <p:txBody>
            <a:bodyPr wrap="none" rtlCol="0">
              <a:spAutoFit/>
            </a:bodyPr>
            <a:lstStyle/>
            <a:p>
              <a:pPr algn="ctr"/>
              <a:r>
                <a:rPr lang="en-US" altLang="ja-JP" dirty="0" smtClean="0"/>
                <a:t>I</a:t>
              </a:r>
              <a:endParaRPr lang="en-US" dirty="0"/>
            </a:p>
          </p:txBody>
        </p:sp>
        <p:sp>
          <p:nvSpPr>
            <p:cNvPr id="7" name="TextBox 6"/>
            <p:cNvSpPr txBox="1"/>
            <p:nvPr/>
          </p:nvSpPr>
          <p:spPr>
            <a:xfrm>
              <a:off x="5796289" y="3876070"/>
              <a:ext cx="296877" cy="369332"/>
            </a:xfrm>
            <a:prstGeom prst="rect">
              <a:avLst/>
            </a:prstGeom>
            <a:noFill/>
          </p:spPr>
          <p:txBody>
            <a:bodyPr wrap="none" rtlCol="0">
              <a:spAutoFit/>
            </a:bodyPr>
            <a:lstStyle/>
            <a:p>
              <a:pPr algn="ctr"/>
              <a:r>
                <a:rPr lang="en-US" altLang="ja-JP" dirty="0" smtClean="0"/>
                <a:t>T</a:t>
              </a:r>
              <a:endParaRPr lang="en-US" dirty="0"/>
            </a:p>
          </p:txBody>
        </p:sp>
        <p:sp>
          <p:nvSpPr>
            <p:cNvPr id="8" name="TextBox 7"/>
            <p:cNvSpPr txBox="1"/>
            <p:nvPr/>
          </p:nvSpPr>
          <p:spPr>
            <a:xfrm>
              <a:off x="7844219" y="3876070"/>
              <a:ext cx="333746" cy="369332"/>
            </a:xfrm>
            <a:prstGeom prst="rect">
              <a:avLst/>
            </a:prstGeom>
            <a:noFill/>
          </p:spPr>
          <p:txBody>
            <a:bodyPr wrap="none" rtlCol="0">
              <a:spAutoFit/>
            </a:bodyPr>
            <a:lstStyle/>
            <a:p>
              <a:pPr algn="ctr"/>
              <a:r>
                <a:rPr lang="en-US" altLang="ja-JP"/>
                <a:t>N</a:t>
              </a:r>
              <a:endParaRPr lang="en-US" dirty="0"/>
            </a:p>
          </p:txBody>
        </p:sp>
      </p:grpSp>
    </p:spTree>
    <p:extLst>
      <p:ext uri="{BB962C8B-B14F-4D97-AF65-F5344CB8AC3E}">
        <p14:creationId xmlns:p14="http://schemas.microsoft.com/office/powerpoint/2010/main" val="4570464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cpRNFLT</a:t>
            </a:r>
            <a:r>
              <a:rPr lang="en-US" dirty="0"/>
              <a:t> Clock hour</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0339" y="1455254"/>
            <a:ext cx="5263322" cy="3947492"/>
          </a:xfrm>
          <a:prstGeom prst="rect">
            <a:avLst/>
          </a:prstGeom>
        </p:spPr>
      </p:pic>
      <p:sp>
        <p:nvSpPr>
          <p:cNvPr id="4" name="TextBox 3"/>
          <p:cNvSpPr txBox="1"/>
          <p:nvPr/>
        </p:nvSpPr>
        <p:spPr>
          <a:xfrm>
            <a:off x="5632174" y="2835965"/>
            <a:ext cx="710451" cy="369332"/>
          </a:xfrm>
          <a:prstGeom prst="rect">
            <a:avLst/>
          </a:prstGeom>
          <a:noFill/>
        </p:spPr>
        <p:txBody>
          <a:bodyPr wrap="none" rtlCol="0">
            <a:spAutoFit/>
          </a:bodyPr>
          <a:lstStyle/>
          <a:p>
            <a:r>
              <a:rPr lang="en-US" dirty="0" smtClean="0"/>
              <a:t>0.991</a:t>
            </a:r>
            <a:endParaRPr lang="en-US" dirty="0"/>
          </a:p>
        </p:txBody>
      </p:sp>
      <p:sp>
        <p:nvSpPr>
          <p:cNvPr id="5" name="TextBox 4"/>
          <p:cNvSpPr txBox="1"/>
          <p:nvPr/>
        </p:nvSpPr>
        <p:spPr>
          <a:xfrm>
            <a:off x="3540752" y="6009250"/>
            <a:ext cx="2135521" cy="369332"/>
          </a:xfrm>
          <a:prstGeom prst="rect">
            <a:avLst/>
          </a:prstGeom>
          <a:noFill/>
        </p:spPr>
        <p:txBody>
          <a:bodyPr wrap="none" rtlCol="0">
            <a:spAutoFit/>
          </a:bodyPr>
          <a:lstStyle/>
          <a:p>
            <a:r>
              <a:rPr lang="en-US" altLang="ja-JP" smtClean="0"/>
              <a:t>Clock hour; 1-4, 9-12</a:t>
            </a:r>
            <a:endParaRPr lang="en-US"/>
          </a:p>
        </p:txBody>
      </p:sp>
    </p:spTree>
    <p:extLst>
      <p:ext uri="{BB962C8B-B14F-4D97-AF65-F5344CB8AC3E}">
        <p14:creationId xmlns:p14="http://schemas.microsoft.com/office/powerpoint/2010/main" val="18938293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623887" y="1709739"/>
            <a:ext cx="7886700" cy="2852700"/>
          </a:xfrm>
          <a:prstGeom prst="rect">
            <a:avLst/>
          </a:prstGeom>
        </p:spPr>
        <p:txBody>
          <a:bodyPr lIns="91425" tIns="91425" rIns="91425" bIns="91425" anchor="b" anchorCtr="0">
            <a:noAutofit/>
          </a:bodyPr>
          <a:lstStyle/>
          <a:p>
            <a:pPr lvl="0">
              <a:spcBef>
                <a:spcPts val="0"/>
              </a:spcBef>
              <a:buNone/>
            </a:pPr>
            <a:r>
              <a:rPr lang="en-US" altLang="ja-JP" dirty="0" smtClean="0"/>
              <a:t>Normal subject</a:t>
            </a:r>
            <a:endParaRPr lang="ja-JP" dirty="0"/>
          </a:p>
        </p:txBody>
      </p:sp>
      <p:sp>
        <p:nvSpPr>
          <p:cNvPr id="180" name="Shape 180"/>
          <p:cNvSpPr txBox="1">
            <a:spLocks noGrp="1"/>
          </p:cNvSpPr>
          <p:nvPr>
            <p:ph type="body" idx="1"/>
          </p:nvPr>
        </p:nvSpPr>
        <p:spPr>
          <a:xfrm>
            <a:off x="623887" y="4589464"/>
            <a:ext cx="7886700" cy="15003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237115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 360 vs 180 degree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901" y="1869141"/>
            <a:ext cx="4755405" cy="356655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6166" y="1869141"/>
            <a:ext cx="4755405" cy="3566554"/>
          </a:xfrm>
          <a:prstGeom prst="rect">
            <a:avLst/>
          </a:prstGeom>
        </p:spPr>
      </p:pic>
      <p:sp>
        <p:nvSpPr>
          <p:cNvPr id="7" name="TextBox 6"/>
          <p:cNvSpPr txBox="1"/>
          <p:nvPr/>
        </p:nvSpPr>
        <p:spPr>
          <a:xfrm>
            <a:off x="1761565" y="5822576"/>
            <a:ext cx="2151529"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t>Conventional</a:t>
            </a:r>
            <a:endParaRPr lang="en-US" dirty="0"/>
          </a:p>
        </p:txBody>
      </p:sp>
      <p:sp>
        <p:nvSpPr>
          <p:cNvPr id="8" name="TextBox 7"/>
          <p:cNvSpPr txBox="1"/>
          <p:nvPr/>
        </p:nvSpPr>
        <p:spPr>
          <a:xfrm>
            <a:off x="5578103" y="5822576"/>
            <a:ext cx="2151529"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t>Displaced</a:t>
            </a:r>
            <a:endParaRPr lang="en-US" dirty="0"/>
          </a:p>
        </p:txBody>
      </p:sp>
    </p:spTree>
    <p:extLst>
      <p:ext uri="{BB962C8B-B14F-4D97-AF65-F5344CB8AC3E}">
        <p14:creationId xmlns:p14="http://schemas.microsoft.com/office/powerpoint/2010/main" val="6837373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623887" y="1709739"/>
            <a:ext cx="7886700" cy="2852700"/>
          </a:xfrm>
          <a:prstGeom prst="rect">
            <a:avLst/>
          </a:prstGeom>
        </p:spPr>
        <p:txBody>
          <a:bodyPr lIns="91425" tIns="91425" rIns="91425" bIns="91425" anchor="b" anchorCtr="0">
            <a:noAutofit/>
          </a:bodyPr>
          <a:lstStyle/>
          <a:p>
            <a:pPr lvl="0">
              <a:spcBef>
                <a:spcPts val="0"/>
              </a:spcBef>
              <a:buNone/>
            </a:pPr>
            <a:r>
              <a:rPr lang="ja-JP"/>
              <a:t>Factor analysis</a:t>
            </a:r>
          </a:p>
        </p:txBody>
      </p:sp>
      <p:sp>
        <p:nvSpPr>
          <p:cNvPr id="180" name="Shape 180"/>
          <p:cNvSpPr txBox="1">
            <a:spLocks noGrp="1"/>
          </p:cNvSpPr>
          <p:nvPr>
            <p:ph type="body" idx="1"/>
          </p:nvPr>
        </p:nvSpPr>
        <p:spPr>
          <a:xfrm>
            <a:off x="623887" y="4589464"/>
            <a:ext cx="7886700" cy="15003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19988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a:xfrm>
            <a:off x="628650" y="365125"/>
            <a:ext cx="7886700" cy="1325700"/>
          </a:xfrm>
          <a:prstGeom prst="rect">
            <a:avLst/>
          </a:prstGeom>
        </p:spPr>
        <p:txBody>
          <a:bodyPr lIns="91425" tIns="91425" rIns="91425" bIns="91425" anchor="ctr" anchorCtr="0">
            <a:noAutofit/>
          </a:bodyPr>
          <a:lstStyle/>
          <a:p>
            <a:pPr lvl="0">
              <a:spcBef>
                <a:spcPts val="0"/>
              </a:spcBef>
              <a:buNone/>
            </a:pPr>
            <a:endParaRPr/>
          </a:p>
        </p:txBody>
      </p:sp>
      <p:pic>
        <p:nvPicPr>
          <p:cNvPr id="195" name="Shape 195"/>
          <p:cNvPicPr preferRelativeResize="0"/>
          <p:nvPr/>
        </p:nvPicPr>
        <p:blipFill>
          <a:blip r:embed="rId3">
            <a:alphaModFix/>
          </a:blip>
          <a:stretch>
            <a:fillRect/>
          </a:stretch>
        </p:blipFill>
        <p:spPr>
          <a:xfrm>
            <a:off x="152400" y="1843226"/>
            <a:ext cx="7875005" cy="4862373"/>
          </a:xfrm>
          <a:prstGeom prst="rect">
            <a:avLst/>
          </a:prstGeom>
          <a:noFill/>
          <a:ln>
            <a:noFill/>
          </a:ln>
        </p:spPr>
      </p:pic>
    </p:spTree>
    <p:extLst>
      <p:ext uri="{BB962C8B-B14F-4D97-AF65-F5344CB8AC3E}">
        <p14:creationId xmlns:p14="http://schemas.microsoft.com/office/powerpoint/2010/main" val="12037134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これまでの</a:t>
            </a:r>
            <a:r>
              <a:rPr lang="en-US" altLang="ja-JP" dirty="0" smtClean="0"/>
              <a:t>Structure-Function</a:t>
            </a:r>
            <a:r>
              <a:rPr lang="en-US" altLang="ja-JP" dirty="0"/>
              <a:t> </a:t>
            </a:r>
            <a:r>
              <a:rPr lang="en-US" altLang="ja-JP" dirty="0" smtClean="0"/>
              <a:t>model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2425" y="2171700"/>
            <a:ext cx="8439150" cy="2505075"/>
          </a:xfrm>
          <a:prstGeom prst="rect">
            <a:avLst/>
          </a:prstGeom>
        </p:spPr>
      </p:pic>
    </p:spTree>
    <p:extLst>
      <p:ext uri="{BB962C8B-B14F-4D97-AF65-F5344CB8AC3E}">
        <p14:creationId xmlns:p14="http://schemas.microsoft.com/office/powerpoint/2010/main" val="19617201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628650" y="365125"/>
            <a:ext cx="7886700" cy="1325700"/>
          </a:xfrm>
          <a:prstGeom prst="rect">
            <a:avLst/>
          </a:prstGeom>
        </p:spPr>
        <p:txBody>
          <a:bodyPr lIns="91425" tIns="91425" rIns="91425" bIns="91425" anchor="ctr" anchorCtr="0">
            <a:noAutofit/>
          </a:bodyPr>
          <a:lstStyle/>
          <a:p>
            <a:pPr lvl="0">
              <a:spcBef>
                <a:spcPts val="0"/>
              </a:spcBef>
              <a:buNone/>
            </a:pPr>
            <a:r>
              <a:rPr lang="ja-JP" dirty="0"/>
              <a:t>Factor analysis; Clock hour </a:t>
            </a:r>
          </a:p>
        </p:txBody>
      </p:sp>
      <p:pic>
        <p:nvPicPr>
          <p:cNvPr id="187" name="Shape 187"/>
          <p:cNvPicPr preferRelativeResize="0"/>
          <p:nvPr/>
        </p:nvPicPr>
        <p:blipFill>
          <a:blip r:embed="rId3">
            <a:alphaModFix/>
          </a:blip>
          <a:stretch>
            <a:fillRect/>
          </a:stretch>
        </p:blipFill>
        <p:spPr>
          <a:xfrm>
            <a:off x="634500" y="1815176"/>
            <a:ext cx="7875005" cy="4862373"/>
          </a:xfrm>
          <a:prstGeom prst="rect">
            <a:avLst/>
          </a:prstGeom>
          <a:noFill/>
          <a:ln>
            <a:noFill/>
          </a:ln>
        </p:spPr>
      </p:pic>
      <p:sp>
        <p:nvSpPr>
          <p:cNvPr id="188" name="Shape 188"/>
          <p:cNvSpPr txBox="1"/>
          <p:nvPr/>
        </p:nvSpPr>
        <p:spPr>
          <a:xfrm>
            <a:off x="3927050" y="6058712"/>
            <a:ext cx="2117700" cy="1149900"/>
          </a:xfrm>
          <a:prstGeom prst="rect">
            <a:avLst/>
          </a:prstGeom>
          <a:noFill/>
          <a:ln>
            <a:noFill/>
          </a:ln>
        </p:spPr>
        <p:txBody>
          <a:bodyPr lIns="91425" tIns="91425" rIns="91425" bIns="91425" anchor="t" anchorCtr="0">
            <a:noAutofit/>
          </a:bodyPr>
          <a:lstStyle/>
          <a:p>
            <a:pPr lvl="0">
              <a:spcBef>
                <a:spcPts val="0"/>
              </a:spcBef>
              <a:buNone/>
            </a:pPr>
            <a:r>
              <a:rPr lang="ja-JP" sz="2400" dirty="0"/>
              <a:t>5 components</a:t>
            </a:r>
          </a:p>
        </p:txBody>
      </p:sp>
    </p:spTree>
    <p:extLst>
      <p:ext uri="{BB962C8B-B14F-4D97-AF65-F5344CB8AC3E}">
        <p14:creationId xmlns:p14="http://schemas.microsoft.com/office/powerpoint/2010/main" val="4275946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broken stick </a:t>
            </a:r>
            <a:r>
              <a:rPr lang="en-US" dirty="0" smtClean="0"/>
              <a:t>model(</a:t>
            </a:r>
            <a:r>
              <a:rPr lang="ja-JP" altLang="en-US" dirty="0" smtClean="0"/>
              <a:t>区分回帰</a:t>
            </a:r>
            <a:r>
              <a:rPr lang="en-US" dirty="0" smtClean="0"/>
              <a:t>); dB</a:t>
            </a:r>
            <a:endParaRPr lang="en-US" dirty="0"/>
          </a:p>
        </p:txBody>
      </p:sp>
      <p:sp>
        <p:nvSpPr>
          <p:cNvPr id="4" name="TextBox 3"/>
          <p:cNvSpPr txBox="1"/>
          <p:nvPr/>
        </p:nvSpPr>
        <p:spPr>
          <a:xfrm>
            <a:off x="7095490" y="5994026"/>
            <a:ext cx="2048510" cy="300082"/>
          </a:xfrm>
          <a:prstGeom prst="rect">
            <a:avLst/>
          </a:prstGeom>
          <a:noFill/>
        </p:spPr>
        <p:txBody>
          <a:bodyPr wrap="none" rtlCol="0">
            <a:spAutoFit/>
          </a:bodyPr>
          <a:lstStyle/>
          <a:p>
            <a:r>
              <a:rPr lang="en-US" sz="1350" dirty="0"/>
              <a:t> </a:t>
            </a:r>
            <a:r>
              <a:rPr lang="en-US" sz="1350" dirty="0" err="1"/>
              <a:t>Wollstein</a:t>
            </a:r>
            <a:r>
              <a:rPr lang="en-US" sz="1350" dirty="0"/>
              <a:t>, et al. BJO 2012.</a:t>
            </a:r>
          </a:p>
        </p:txBody>
      </p:sp>
      <p:sp>
        <p:nvSpPr>
          <p:cNvPr id="5" name="TextBox 4"/>
          <p:cNvSpPr txBox="1"/>
          <p:nvPr/>
        </p:nvSpPr>
        <p:spPr>
          <a:xfrm>
            <a:off x="3869699" y="6268334"/>
            <a:ext cx="848226" cy="30008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350"/>
              <a:t>75.3um </a:t>
            </a:r>
          </a:p>
        </p:txBody>
      </p:sp>
      <p:grpSp>
        <p:nvGrpSpPr>
          <p:cNvPr id="7" name="Group 6"/>
          <p:cNvGrpSpPr/>
          <p:nvPr/>
        </p:nvGrpSpPr>
        <p:grpSpPr>
          <a:xfrm>
            <a:off x="33955" y="2324100"/>
            <a:ext cx="8519715" cy="3970008"/>
            <a:chOff x="33955" y="2324100"/>
            <a:chExt cx="8519715" cy="3970008"/>
          </a:xfrm>
        </p:grpSpPr>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3955" y="2324100"/>
              <a:ext cx="8519715" cy="3669926"/>
            </a:xfrm>
            <a:prstGeom prst="rect">
              <a:avLst/>
            </a:prstGeom>
          </p:spPr>
        </p:pic>
        <p:sp>
          <p:nvSpPr>
            <p:cNvPr id="6" name="TextBox 5"/>
            <p:cNvSpPr txBox="1"/>
            <p:nvPr/>
          </p:nvSpPr>
          <p:spPr>
            <a:xfrm>
              <a:off x="3718240" y="5924776"/>
              <a:ext cx="1707519" cy="369332"/>
            </a:xfrm>
            <a:prstGeom prst="rect">
              <a:avLst/>
            </a:prstGeom>
            <a:noFill/>
          </p:spPr>
          <p:txBody>
            <a:bodyPr wrap="none" rtlCol="0">
              <a:spAutoFit/>
            </a:bodyPr>
            <a:lstStyle/>
            <a:p>
              <a:r>
                <a:rPr lang="en-US" smtClean="0"/>
                <a:t>Mean RNFL(um)</a:t>
              </a:r>
              <a:endParaRPr lang="en-US" dirty="0"/>
            </a:p>
          </p:txBody>
        </p:sp>
      </p:grpSp>
    </p:spTree>
    <p:extLst>
      <p:ext uri="{BB962C8B-B14F-4D97-AF65-F5344CB8AC3E}">
        <p14:creationId xmlns:p14="http://schemas.microsoft.com/office/powerpoint/2010/main" val="156030408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1/L (Lambert)  </a:t>
            </a:r>
            <a:endParaRPr lang="en-US" dirty="0"/>
          </a:p>
        </p:txBody>
      </p:sp>
      <p:sp>
        <p:nvSpPr>
          <p:cNvPr id="3" name="TextBox 2"/>
          <p:cNvSpPr txBox="1"/>
          <p:nvPr/>
        </p:nvSpPr>
        <p:spPr>
          <a:xfrm>
            <a:off x="3023980" y="2898085"/>
            <a:ext cx="3150221" cy="553998"/>
          </a:xfrm>
          <a:prstGeom prst="rect">
            <a:avLst/>
          </a:prstGeom>
          <a:noFill/>
        </p:spPr>
        <p:txBody>
          <a:bodyPr wrap="none" rtlCol="0">
            <a:spAutoFit/>
          </a:bodyPr>
          <a:lstStyle/>
          <a:p>
            <a:r>
              <a:rPr lang="en-US" sz="3000"/>
              <a:t>dB = 10*log10(1/L)</a:t>
            </a:r>
          </a:p>
        </p:txBody>
      </p:sp>
      <p:sp>
        <p:nvSpPr>
          <p:cNvPr id="5" name="TextBox 4"/>
          <p:cNvSpPr txBox="1"/>
          <p:nvPr/>
        </p:nvSpPr>
        <p:spPr>
          <a:xfrm>
            <a:off x="3023980" y="4201819"/>
            <a:ext cx="3302175" cy="553998"/>
          </a:xfrm>
          <a:prstGeom prst="rect">
            <a:avLst/>
          </a:prstGeom>
          <a:noFill/>
        </p:spPr>
        <p:txBody>
          <a:bodyPr wrap="square" rtlCol="0">
            <a:spAutoFit/>
          </a:bodyPr>
          <a:lstStyle/>
          <a:p>
            <a:r>
              <a:rPr lang="en-US" sz="3000" dirty="0"/>
              <a:t>1/L </a:t>
            </a:r>
            <a:r>
              <a:rPr lang="en-US" sz="3000"/>
              <a:t>= 10^dB/10 </a:t>
            </a:r>
            <a:endParaRPr lang="en-US" sz="3000" dirty="0"/>
          </a:p>
        </p:txBody>
      </p:sp>
    </p:spTree>
    <p:extLst>
      <p:ext uri="{BB962C8B-B14F-4D97-AF65-F5344CB8AC3E}">
        <p14:creationId xmlns:p14="http://schemas.microsoft.com/office/powerpoint/2010/main" val="10049263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broken stick model; 1/Lambert</a:t>
            </a:r>
            <a:endParaRPr lang="en-US" dirty="0"/>
          </a:p>
        </p:txBody>
      </p:sp>
      <p:pic>
        <p:nvPicPr>
          <p:cNvPr id="3" name="Picture 2"/>
          <p:cNvPicPr>
            <a:picLocks noChangeAspect="1"/>
          </p:cNvPicPr>
          <p:nvPr/>
        </p:nvPicPr>
        <p:blipFill>
          <a:blip r:embed="rId3"/>
          <a:stretch>
            <a:fillRect/>
          </a:stretch>
        </p:blipFill>
        <p:spPr>
          <a:xfrm>
            <a:off x="2431127" y="2125266"/>
            <a:ext cx="4335722" cy="3869134"/>
          </a:xfrm>
          <a:prstGeom prst="rect">
            <a:avLst/>
          </a:prstGeom>
        </p:spPr>
      </p:pic>
      <p:sp>
        <p:nvSpPr>
          <p:cNvPr id="5" name="TextBox 4"/>
          <p:cNvSpPr txBox="1"/>
          <p:nvPr/>
        </p:nvSpPr>
        <p:spPr>
          <a:xfrm>
            <a:off x="6938209" y="6191603"/>
            <a:ext cx="2048510" cy="300082"/>
          </a:xfrm>
          <a:prstGeom prst="rect">
            <a:avLst/>
          </a:prstGeom>
          <a:noFill/>
        </p:spPr>
        <p:txBody>
          <a:bodyPr wrap="none" rtlCol="0">
            <a:spAutoFit/>
          </a:bodyPr>
          <a:lstStyle/>
          <a:p>
            <a:r>
              <a:rPr lang="en-US" sz="1350" dirty="0"/>
              <a:t> </a:t>
            </a:r>
            <a:r>
              <a:rPr lang="en-US" sz="1350" dirty="0" err="1"/>
              <a:t>Wollstein</a:t>
            </a:r>
            <a:r>
              <a:rPr lang="en-US" sz="1350" dirty="0"/>
              <a:t>, et al. BJO 2012.</a:t>
            </a:r>
          </a:p>
        </p:txBody>
      </p:sp>
      <p:sp>
        <p:nvSpPr>
          <p:cNvPr id="6" name="TextBox 5"/>
          <p:cNvSpPr txBox="1"/>
          <p:nvPr/>
        </p:nvSpPr>
        <p:spPr>
          <a:xfrm>
            <a:off x="4363787" y="6191603"/>
            <a:ext cx="848226" cy="30008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350" smtClean="0"/>
              <a:t>77.0um </a:t>
            </a:r>
            <a:endParaRPr lang="en-US" sz="1350"/>
          </a:p>
        </p:txBody>
      </p:sp>
    </p:spTree>
    <p:extLst>
      <p:ext uri="{BB962C8B-B14F-4D97-AF65-F5344CB8AC3E}">
        <p14:creationId xmlns:p14="http://schemas.microsoft.com/office/powerpoint/2010/main" val="6737452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1/L </a:t>
            </a:r>
            <a:r>
              <a:rPr lang="en-US" dirty="0"/>
              <a:t>vs RGC from HFA10-2 &amp; OCT (n=336)</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08096" y="2455194"/>
            <a:ext cx="4017545" cy="301315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8758" y="2455194"/>
            <a:ext cx="4017545" cy="3013159"/>
          </a:xfrm>
          <a:prstGeom prst="rect">
            <a:avLst/>
          </a:prstGeom>
        </p:spPr>
      </p:pic>
    </p:spTree>
    <p:extLst>
      <p:ext uri="{BB962C8B-B14F-4D97-AF65-F5344CB8AC3E}">
        <p14:creationId xmlns:p14="http://schemas.microsoft.com/office/powerpoint/2010/main" val="14148867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MD vs RGC from HFA10-2</a:t>
            </a:r>
            <a:r>
              <a:rPr lang="en-US" dirty="0"/>
              <a:t> &amp;</a:t>
            </a:r>
            <a:r>
              <a:rPr lang="en-US" dirty="0" smtClean="0"/>
              <a:t> OCT</a:t>
            </a:r>
            <a:r>
              <a:rPr lang="en-US" dirty="0"/>
              <a:t> </a:t>
            </a:r>
            <a:r>
              <a:rPr lang="en-US" dirty="0" smtClean="0"/>
              <a:t>(n=336)</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29602" y="2125267"/>
            <a:ext cx="4269783" cy="320233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29151" y="2125267"/>
            <a:ext cx="4269783" cy="3202337"/>
          </a:xfrm>
          <a:prstGeom prst="rect">
            <a:avLst/>
          </a:prstGeom>
        </p:spPr>
      </p:pic>
    </p:spTree>
    <p:extLst>
      <p:ext uri="{BB962C8B-B14F-4D97-AF65-F5344CB8AC3E}">
        <p14:creationId xmlns:p14="http://schemas.microsoft.com/office/powerpoint/2010/main" val="402745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Bland Altman RGC_HFA10-2, RGC_OCT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t="32747" b="31472"/>
          <a:stretch/>
        </p:blipFill>
        <p:spPr>
          <a:xfrm>
            <a:off x="1061329" y="2135400"/>
            <a:ext cx="7076111" cy="3276600"/>
          </a:xfrm>
          <a:prstGeom prst="rect">
            <a:avLst/>
          </a:prstGeom>
        </p:spPr>
      </p:pic>
      <p:sp>
        <p:nvSpPr>
          <p:cNvPr id="5" name="TextBox 4"/>
          <p:cNvSpPr txBox="1"/>
          <p:nvPr/>
        </p:nvSpPr>
        <p:spPr>
          <a:xfrm>
            <a:off x="3741487" y="1789151"/>
            <a:ext cx="1661032" cy="369332"/>
          </a:xfrm>
          <a:prstGeom prst="rect">
            <a:avLst/>
          </a:prstGeom>
          <a:noFill/>
        </p:spPr>
        <p:txBody>
          <a:bodyPr wrap="none" rtlCol="0">
            <a:spAutoFit/>
          </a:bodyPr>
          <a:lstStyle/>
          <a:p>
            <a:pPr algn="ctr"/>
            <a:r>
              <a:rPr kumimoji="1" lang="en-US" altLang="ja-JP" dirty="0">
                <a:effectLst>
                  <a:outerShdw blurRad="38100" dist="38100" dir="2700000" algn="tl">
                    <a:srgbClr val="000000">
                      <a:alpha val="43137"/>
                    </a:srgbClr>
                  </a:outerShdw>
                </a:effectLst>
                <a:latin typeface="+mj-lt"/>
              </a:rPr>
              <a:t>Bland Altman</a:t>
            </a:r>
            <a:r>
              <a:rPr kumimoji="1" lang="ja-JP" altLang="en-US" dirty="0">
                <a:effectLst>
                  <a:outerShdw blurRad="38100" dist="38100" dir="2700000" algn="tl">
                    <a:srgbClr val="000000">
                      <a:alpha val="43137"/>
                    </a:srgbClr>
                  </a:outerShdw>
                </a:effectLst>
                <a:latin typeface="+mj-lt"/>
              </a:rPr>
              <a:t>法</a:t>
            </a:r>
            <a:endParaRPr lang="en-US" dirty="0">
              <a:latin typeface="+mj-lt"/>
            </a:endParaRPr>
          </a:p>
        </p:txBody>
      </p:sp>
    </p:spTree>
    <p:extLst>
      <p:ext uri="{BB962C8B-B14F-4D97-AF65-F5344CB8AC3E}">
        <p14:creationId xmlns:p14="http://schemas.microsoft.com/office/powerpoint/2010/main" val="19928934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35111" y="2135399"/>
            <a:ext cx="6273782" cy="3142424"/>
          </a:xfrm>
          <a:prstGeom prst="rect">
            <a:avLst/>
          </a:prstGeom>
        </p:spPr>
      </p:pic>
      <p:sp>
        <p:nvSpPr>
          <p:cNvPr id="6" name="TextBox 5"/>
          <p:cNvSpPr txBox="1"/>
          <p:nvPr/>
        </p:nvSpPr>
        <p:spPr>
          <a:xfrm>
            <a:off x="3714235" y="1789151"/>
            <a:ext cx="1715534" cy="369332"/>
          </a:xfrm>
          <a:prstGeom prst="rect">
            <a:avLst/>
          </a:prstGeom>
          <a:noFill/>
        </p:spPr>
        <p:txBody>
          <a:bodyPr wrap="none" rtlCol="0">
            <a:spAutoFit/>
          </a:bodyPr>
          <a:lstStyle/>
          <a:p>
            <a:pPr algn="ctr"/>
            <a:r>
              <a:rPr kumimoji="1" lang="en-US" altLang="ja-JP" b="1" dirty="0">
                <a:effectLst>
                  <a:outerShdw blurRad="38100" dist="38100" dir="2700000" algn="tl">
                    <a:srgbClr val="000000">
                      <a:alpha val="43137"/>
                    </a:srgbClr>
                  </a:outerShdw>
                </a:effectLst>
              </a:rPr>
              <a:t>Bland Altman</a:t>
            </a:r>
            <a:r>
              <a:rPr kumimoji="1" lang="ja-JP" altLang="en-US" b="1" dirty="0">
                <a:effectLst>
                  <a:outerShdw blurRad="38100" dist="38100" dir="2700000" algn="tl">
                    <a:srgbClr val="000000">
                      <a:alpha val="43137"/>
                    </a:srgbClr>
                  </a:outerShdw>
                </a:effectLst>
              </a:rPr>
              <a:t>法</a:t>
            </a:r>
            <a:endParaRPr lang="en-US" b="1" dirty="0"/>
          </a:p>
        </p:txBody>
      </p:sp>
      <p:sp>
        <p:nvSpPr>
          <p:cNvPr id="7" name="タイトル 2"/>
          <p:cNvSpPr>
            <a:spLocks noGrp="1"/>
          </p:cNvSpPr>
          <p:nvPr>
            <p:ph type="title"/>
          </p:nvPr>
        </p:nvSpPr>
        <p:spPr>
          <a:xfrm>
            <a:off x="1428750" y="1156225"/>
            <a:ext cx="6286500" cy="498872"/>
          </a:xfrm>
        </p:spPr>
        <p:txBody>
          <a:bodyPr>
            <a:normAutofit fontScale="90000"/>
          </a:bodyPr>
          <a:lstStyle/>
          <a:p>
            <a:pPr algn="ctr"/>
            <a:r>
              <a:rPr lang="en-US" dirty="0"/>
              <a:t>Bland Altman </a:t>
            </a:r>
            <a:r>
              <a:rPr lang="en-US" dirty="0" smtClean="0"/>
              <a:t>RGC_HFA30-2</a:t>
            </a:r>
            <a:r>
              <a:rPr lang="en-US" dirty="0"/>
              <a:t>, </a:t>
            </a:r>
            <a:r>
              <a:rPr lang="en-US" dirty="0" smtClean="0"/>
              <a:t>RGC_OCT</a:t>
            </a:r>
            <a:endParaRPr kumimoji="1" lang="ja-JP" altLang="en-US" dirty="0"/>
          </a:p>
        </p:txBody>
      </p:sp>
      <p:sp>
        <p:nvSpPr>
          <p:cNvPr id="2" name="TextBox 1"/>
          <p:cNvSpPr txBox="1"/>
          <p:nvPr/>
        </p:nvSpPr>
        <p:spPr>
          <a:xfrm>
            <a:off x="6604849" y="5481127"/>
            <a:ext cx="2268570" cy="300082"/>
          </a:xfrm>
          <a:prstGeom prst="rect">
            <a:avLst/>
          </a:prstGeom>
          <a:noFill/>
        </p:spPr>
        <p:txBody>
          <a:bodyPr wrap="none" rtlCol="0">
            <a:spAutoFit/>
          </a:bodyPr>
          <a:lstStyle/>
          <a:p>
            <a:r>
              <a:rPr lang="ja-JP" altLang="en-US" sz="1350" dirty="0"/>
              <a:t>田邉ら　日本視野学会</a:t>
            </a:r>
            <a:r>
              <a:rPr lang="en-US" altLang="ja-JP" sz="1350" dirty="0"/>
              <a:t>2017</a:t>
            </a:r>
            <a:endParaRPr lang="en-US" sz="1350" dirty="0"/>
          </a:p>
        </p:txBody>
      </p:sp>
    </p:spTree>
    <p:extLst>
      <p:ext uri="{BB962C8B-B14F-4D97-AF65-F5344CB8AC3E}">
        <p14:creationId xmlns:p14="http://schemas.microsoft.com/office/powerpoint/2010/main" val="9319957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RGC_HFA10-2 vs RGC_HFA30-2 (n = 67)</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25975" y="2436786"/>
            <a:ext cx="6546820" cy="3279183"/>
          </a:xfrm>
          <a:prstGeom prst="rect">
            <a:avLst/>
          </a:prstGeom>
        </p:spPr>
      </p:pic>
    </p:spTree>
    <p:extLst>
      <p:ext uri="{BB962C8B-B14F-4D97-AF65-F5344CB8AC3E}">
        <p14:creationId xmlns:p14="http://schemas.microsoft.com/office/powerpoint/2010/main" val="2036665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RGC_HFA10-2 vs MD10-2 (n= 67)</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518818"/>
            <a:ext cx="4384729" cy="3288547"/>
          </a:xfrm>
          <a:prstGeom prst="rect">
            <a:avLst/>
          </a:prstGeom>
        </p:spPr>
      </p:pic>
      <p:sp>
        <p:nvSpPr>
          <p:cNvPr id="7" name="TextBox 6"/>
          <p:cNvSpPr txBox="1"/>
          <p:nvPr/>
        </p:nvSpPr>
        <p:spPr>
          <a:xfrm>
            <a:off x="4870342" y="3646945"/>
            <a:ext cx="2778072" cy="923330"/>
          </a:xfrm>
          <a:prstGeom prst="rect">
            <a:avLst/>
          </a:prstGeom>
          <a:noFill/>
        </p:spPr>
        <p:txBody>
          <a:bodyPr wrap="square" rtlCol="0">
            <a:spAutoFit/>
          </a:bodyPr>
          <a:lstStyle/>
          <a:p>
            <a:r>
              <a:rPr lang="en-US" dirty="0"/>
              <a:t>RGC_HFA10-2 vs RGC_OCT</a:t>
            </a:r>
          </a:p>
          <a:p>
            <a:r>
              <a:rPr lang="en-US" dirty="0"/>
              <a:t>R </a:t>
            </a:r>
            <a:r>
              <a:rPr lang="mr-IN" dirty="0"/>
              <a:t>=</a:t>
            </a:r>
            <a:r>
              <a:rPr lang="en-US" dirty="0"/>
              <a:t> </a:t>
            </a:r>
            <a:r>
              <a:rPr lang="mr-IN" dirty="0"/>
              <a:t>0.9175</a:t>
            </a:r>
            <a:endParaRPr lang="en-US" dirty="0"/>
          </a:p>
          <a:p>
            <a:r>
              <a:rPr lang="en-US" dirty="0"/>
              <a:t>P </a:t>
            </a:r>
            <a:r>
              <a:rPr lang="mr-IN" dirty="0"/>
              <a:t>=</a:t>
            </a:r>
            <a:r>
              <a:rPr lang="en-US" dirty="0"/>
              <a:t> </a:t>
            </a:r>
            <a:r>
              <a:rPr lang="mr-IN" dirty="0"/>
              <a:t>1.0069e-27</a:t>
            </a:r>
            <a:endParaRPr lang="en-US" dirty="0"/>
          </a:p>
        </p:txBody>
      </p:sp>
    </p:spTree>
    <p:extLst>
      <p:ext uri="{BB962C8B-B14F-4D97-AF65-F5344CB8AC3E}">
        <p14:creationId xmlns:p14="http://schemas.microsoft.com/office/powerpoint/2010/main" val="3215679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目的</a:t>
            </a:r>
            <a:endParaRPr kumimoji="1" lang="ja-JP" altLang="en-US" dirty="0"/>
          </a:p>
        </p:txBody>
      </p:sp>
      <p:sp>
        <p:nvSpPr>
          <p:cNvPr id="3" name="正方形/長方形 2"/>
          <p:cNvSpPr/>
          <p:nvPr/>
        </p:nvSpPr>
        <p:spPr>
          <a:xfrm>
            <a:off x="628651" y="2274838"/>
            <a:ext cx="7314346" cy="1847172"/>
          </a:xfrm>
          <a:prstGeom prst="rect">
            <a:avLst/>
          </a:prstGeom>
        </p:spPr>
        <p:txBody>
          <a:bodyPr wrap="square">
            <a:spAutoFit/>
          </a:bodyPr>
          <a:lstStyle/>
          <a:p>
            <a:pPr algn="just">
              <a:lnSpc>
                <a:spcPct val="200000"/>
              </a:lnSpc>
              <a:spcAft>
                <a:spcPts val="0"/>
              </a:spcAft>
            </a:pPr>
            <a:r>
              <a:rPr lang="ja-JP" altLang="ja-JP" sz="2000" kern="100" dirty="0" smtClean="0">
                <a:latin typeface="+mn-ea"/>
                <a:cs typeface="Century" panose="02040604050505020304" pitchFamily="18" charset="0"/>
              </a:rPr>
              <a:t>今回</a:t>
            </a:r>
            <a:r>
              <a:rPr lang="ja-JP" altLang="ja-JP" sz="2000" kern="100" dirty="0">
                <a:latin typeface="+mn-ea"/>
                <a:cs typeface="Century" panose="02040604050505020304" pitchFamily="18" charset="0"/>
              </a:rPr>
              <a:t>我々は、</a:t>
            </a:r>
            <a:r>
              <a:rPr lang="en-US" altLang="ja-JP" sz="2000" kern="100" dirty="0" err="1">
                <a:latin typeface="+mn-ea"/>
                <a:cs typeface="Century" panose="02040604050505020304" pitchFamily="18" charset="0"/>
              </a:rPr>
              <a:t>Harwerth</a:t>
            </a:r>
            <a:r>
              <a:rPr lang="ja-JP" altLang="ja-JP" sz="2000" kern="100" dirty="0" err="1">
                <a:latin typeface="+mn-ea"/>
                <a:cs typeface="Century" panose="02040604050505020304" pitchFamily="18" charset="0"/>
              </a:rPr>
              <a:t>らの</a:t>
            </a:r>
            <a:r>
              <a:rPr lang="en-US" altLang="ja-JP" sz="2000" kern="100" dirty="0">
                <a:latin typeface="+mn-ea"/>
                <a:cs typeface="Century" panose="02040604050505020304" pitchFamily="18" charset="0"/>
              </a:rPr>
              <a:t>RGC</a:t>
            </a:r>
            <a:r>
              <a:rPr lang="ja-JP" altLang="ja-JP" sz="2000" kern="100" dirty="0">
                <a:latin typeface="+mn-ea"/>
                <a:cs typeface="Century" panose="02040604050505020304" pitchFamily="18" charset="0"/>
              </a:rPr>
              <a:t>数算出方法を応用し、ハンフリー視野</a:t>
            </a:r>
            <a:r>
              <a:rPr lang="en-US" altLang="ja-JP" sz="2000" kern="100" dirty="0">
                <a:latin typeface="+mn-ea"/>
                <a:cs typeface="Century" panose="02040604050505020304" pitchFamily="18" charset="0"/>
              </a:rPr>
              <a:t>10-2(HFA10-2)</a:t>
            </a:r>
            <a:r>
              <a:rPr lang="ja-JP" altLang="ja-JP" sz="2000" kern="100" dirty="0">
                <a:latin typeface="+mn-ea"/>
                <a:cs typeface="Century" panose="02040604050505020304" pitchFamily="18" charset="0"/>
              </a:rPr>
              <a:t>と光干渉断層計</a:t>
            </a:r>
            <a:r>
              <a:rPr lang="en-US" altLang="ja-JP" sz="2000" kern="100" dirty="0">
                <a:latin typeface="+mn-ea"/>
                <a:cs typeface="Century" panose="02040604050505020304" pitchFamily="18" charset="0"/>
              </a:rPr>
              <a:t>(OCT)</a:t>
            </a:r>
            <a:r>
              <a:rPr lang="ja-JP" altLang="ja-JP" sz="2000" kern="100" dirty="0">
                <a:latin typeface="+mn-ea"/>
                <a:cs typeface="Century" panose="02040604050505020304" pitchFamily="18" charset="0"/>
              </a:rPr>
              <a:t>から</a:t>
            </a:r>
            <a:r>
              <a:rPr lang="en-US" altLang="ja-JP" sz="2000" kern="100" dirty="0">
                <a:latin typeface="+mn-ea"/>
                <a:cs typeface="Century" panose="02040604050505020304" pitchFamily="18" charset="0"/>
              </a:rPr>
              <a:t>RGC</a:t>
            </a:r>
            <a:r>
              <a:rPr lang="ja-JP" altLang="ja-JP" sz="2000" kern="100" dirty="0">
                <a:latin typeface="+mn-ea"/>
                <a:cs typeface="Century" panose="02040604050505020304" pitchFamily="18" charset="0"/>
              </a:rPr>
              <a:t>数を算出し、検討したので報告する。</a:t>
            </a:r>
            <a:endParaRPr lang="ja-JP" altLang="ja-JP" sz="2000"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171772140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RGC_HFA10-2 vs </a:t>
            </a:r>
            <a:r>
              <a:rPr lang="en-US" dirty="0" smtClean="0"/>
              <a:t>MD30-2 </a:t>
            </a:r>
            <a:r>
              <a:rPr lang="en-US" dirty="0"/>
              <a:t>(n= 67)</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28650" y="2380988"/>
            <a:ext cx="4405312" cy="3303984"/>
          </a:xfrm>
          <a:prstGeom prst="rect">
            <a:avLst/>
          </a:prstGeom>
        </p:spPr>
      </p:pic>
      <p:sp>
        <p:nvSpPr>
          <p:cNvPr id="5" name="TextBox 4"/>
          <p:cNvSpPr txBox="1"/>
          <p:nvPr/>
        </p:nvSpPr>
        <p:spPr>
          <a:xfrm>
            <a:off x="4870342" y="3646945"/>
            <a:ext cx="2778072" cy="923330"/>
          </a:xfrm>
          <a:prstGeom prst="rect">
            <a:avLst/>
          </a:prstGeom>
          <a:noFill/>
        </p:spPr>
        <p:txBody>
          <a:bodyPr wrap="square" rtlCol="0">
            <a:spAutoFit/>
          </a:bodyPr>
          <a:lstStyle/>
          <a:p>
            <a:r>
              <a:rPr lang="en-US" dirty="0"/>
              <a:t>RGC_HFA10-2 vs MD30-2</a:t>
            </a:r>
          </a:p>
          <a:p>
            <a:r>
              <a:rPr lang="en-US" dirty="0"/>
              <a:t>R </a:t>
            </a:r>
            <a:r>
              <a:rPr lang="mr-IN" dirty="0"/>
              <a:t>=</a:t>
            </a:r>
            <a:r>
              <a:rPr lang="en-US" dirty="0"/>
              <a:t> </a:t>
            </a:r>
            <a:r>
              <a:rPr lang="mr-IN" dirty="0"/>
              <a:t>0.</a:t>
            </a:r>
            <a:r>
              <a:rPr lang="en-US" dirty="0"/>
              <a:t>787</a:t>
            </a:r>
          </a:p>
          <a:p>
            <a:r>
              <a:rPr lang="en-US" dirty="0"/>
              <a:t>P </a:t>
            </a:r>
            <a:r>
              <a:rPr lang="mr-IN" dirty="0"/>
              <a:t>=</a:t>
            </a:r>
            <a:r>
              <a:rPr lang="en-US" dirty="0"/>
              <a:t> </a:t>
            </a:r>
            <a:r>
              <a:rPr lang="mr-IN" dirty="0"/>
              <a:t>1.0069e-27</a:t>
            </a:r>
            <a:endParaRPr lang="en-US" dirty="0"/>
          </a:p>
        </p:txBody>
      </p:sp>
    </p:spTree>
    <p:extLst>
      <p:ext uri="{BB962C8B-B14F-4D97-AF65-F5344CB8AC3E}">
        <p14:creationId xmlns:p14="http://schemas.microsoft.com/office/powerpoint/2010/main" val="17582313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RGC_HFA30-2</a:t>
            </a:r>
            <a:r>
              <a:rPr lang="en-US" dirty="0"/>
              <a:t> </a:t>
            </a:r>
            <a:r>
              <a:rPr lang="en-US" dirty="0" smtClean="0"/>
              <a:t>vs MD30-2 </a:t>
            </a:r>
            <a:r>
              <a:rPr lang="en-US" dirty="0"/>
              <a:t>(n= 67)</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96042" y="2414828"/>
            <a:ext cx="4406685" cy="3305015"/>
          </a:xfrm>
          <a:prstGeom prst="rect">
            <a:avLst/>
          </a:prstGeom>
        </p:spPr>
      </p:pic>
      <p:sp>
        <p:nvSpPr>
          <p:cNvPr id="6" name="TextBox 5"/>
          <p:cNvSpPr txBox="1"/>
          <p:nvPr/>
        </p:nvSpPr>
        <p:spPr>
          <a:xfrm>
            <a:off x="7276454" y="3894211"/>
            <a:ext cx="1056700" cy="369332"/>
          </a:xfrm>
          <a:prstGeom prst="rect">
            <a:avLst/>
          </a:prstGeom>
          <a:noFill/>
        </p:spPr>
        <p:txBody>
          <a:bodyPr wrap="none" rtlCol="0">
            <a:spAutoFit/>
          </a:bodyPr>
          <a:lstStyle/>
          <a:p>
            <a:r>
              <a:rPr lang="en-US"/>
              <a:t>R = 0.916</a:t>
            </a:r>
          </a:p>
        </p:txBody>
      </p:sp>
    </p:spTree>
    <p:extLst>
      <p:ext uri="{BB962C8B-B14F-4D97-AF65-F5344CB8AC3E}">
        <p14:creationId xmlns:p14="http://schemas.microsoft.com/office/powerpoint/2010/main" val="10255656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Combined 30-2 with 10-2</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36583329"/>
              </p:ext>
            </p:extLst>
          </p:nvPr>
        </p:nvGraphicFramePr>
        <p:xfrm>
          <a:off x="3053615" y="2226467"/>
          <a:ext cx="3036778" cy="3263516"/>
        </p:xfrm>
        <a:graphic>
          <a:graphicData uri="http://schemas.openxmlformats.org/drawingml/2006/table">
            <a:tbl>
              <a:tblPr/>
              <a:tblGrid>
                <a:gridCol w="178634"/>
                <a:gridCol w="178634"/>
                <a:gridCol w="178634"/>
                <a:gridCol w="178634"/>
                <a:gridCol w="178634"/>
                <a:gridCol w="178634"/>
                <a:gridCol w="178634"/>
                <a:gridCol w="178634"/>
                <a:gridCol w="178634"/>
                <a:gridCol w="178634"/>
                <a:gridCol w="178634"/>
                <a:gridCol w="178634"/>
                <a:gridCol w="178634"/>
                <a:gridCol w="178634"/>
                <a:gridCol w="178634"/>
                <a:gridCol w="178634"/>
                <a:gridCol w="178634"/>
              </a:tblGrid>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27°</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21°</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15°</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9°</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7°</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5°</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3°</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1°</a:t>
                      </a: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dirty="0">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gridSpan="2">
                  <a:txBody>
                    <a:bodyPr/>
                    <a:lstStyle/>
                    <a:p>
                      <a:pPr algn="ctr" fontAlgn="ctr"/>
                      <a:r>
                        <a:rPr lang="ja-JP" altLang="en-US" sz="800" b="1" i="0" u="none" strike="noStrike">
                          <a:solidFill>
                            <a:srgbClr val="000000"/>
                          </a:solidFill>
                          <a:effectLst/>
                          <a:latin typeface="Calibri" charset="0"/>
                        </a:rPr>
                        <a:t>上鼻側</a:t>
                      </a:r>
                    </a:p>
                  </a:txBody>
                  <a:tcPr marL="6871" marR="6871" marT="6871" marB="0" anchor="ctr">
                    <a:lnL>
                      <a:noFill/>
                    </a:lnL>
                    <a:lnR>
                      <a:noFill/>
                    </a:lnR>
                    <a:lnT>
                      <a:noFill/>
                    </a:lnT>
                    <a:lnB>
                      <a:noFill/>
                    </a:lnB>
                    <a:solidFill>
                      <a:srgbClr val="DCE6F1"/>
                    </a:solidFill>
                  </a:tcPr>
                </a:tc>
                <a:tc hMerge="1">
                  <a:txBody>
                    <a:bodyPr/>
                    <a:lstStyle/>
                    <a:p>
                      <a:endParaRPr lang="en-US"/>
                    </a:p>
                  </a:txBody>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FF0000"/>
                          </a:solidFill>
                          <a:effectLst/>
                          <a:latin typeface="Calibri" charset="0"/>
                        </a:rPr>
                        <a:t>1</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3</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4</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gridSpan="2">
                  <a:txBody>
                    <a:bodyPr/>
                    <a:lstStyle/>
                    <a:p>
                      <a:pPr algn="ctr" fontAlgn="ctr"/>
                      <a:r>
                        <a:rPr lang="ja-JP" altLang="en-US" sz="800" b="1" i="0" u="none" strike="noStrike">
                          <a:solidFill>
                            <a:srgbClr val="000000"/>
                          </a:solidFill>
                          <a:effectLst/>
                          <a:latin typeface="Calibri" charset="0"/>
                        </a:rPr>
                        <a:t>上耳側</a:t>
                      </a:r>
                    </a:p>
                  </a:txBody>
                  <a:tcPr marL="6871" marR="6871" marT="6871" marB="0" anchor="ctr">
                    <a:lnL>
                      <a:noFill/>
                    </a:lnL>
                    <a:lnR>
                      <a:noFill/>
                    </a:lnR>
                    <a:lnT>
                      <a:noFill/>
                    </a:lnT>
                    <a:lnB>
                      <a:noFill/>
                    </a:lnB>
                    <a:solidFill>
                      <a:srgbClr val="F2DCDB"/>
                    </a:solidFill>
                  </a:tcPr>
                </a:tc>
                <a:tc hMerge="1">
                  <a:txBody>
                    <a:bodyPr/>
                    <a:lstStyle/>
                    <a:p>
                      <a:endParaRPr lang="en-US"/>
                    </a:p>
                  </a:txBody>
                  <a:tcPr/>
                </a:tc>
              </a:tr>
              <a:tr h="171764">
                <a:tc>
                  <a:txBody>
                    <a:bodyPr/>
                    <a:lstStyle/>
                    <a:p>
                      <a:pPr algn="ctr" fontAlgn="ctr"/>
                      <a:r>
                        <a:rPr lang="it-IT" sz="800" b="0" i="0" u="none" strike="noStrike">
                          <a:solidFill>
                            <a:srgbClr val="000000"/>
                          </a:solidFill>
                          <a:effectLst/>
                          <a:latin typeface="Calibri" charset="0"/>
                        </a:rPr>
                        <a:t>21°</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5</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6</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7</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8</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9</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10</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15°</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cs-CZ" sz="800" b="0" i="0" u="none" strike="noStrike">
                          <a:solidFill>
                            <a:srgbClr val="000000"/>
                          </a:solidFill>
                          <a:effectLst/>
                          <a:latin typeface="Calibri" charset="0"/>
                        </a:rPr>
                        <a:t>11</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12</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13</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14</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15</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16</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17</a:t>
                      </a:r>
                    </a:p>
                  </a:txBody>
                  <a:tcPr marL="6871" marR="6871" marT="6871" marB="0" anchor="ctr">
                    <a:lnL>
                      <a:noFill/>
                    </a:lnL>
                    <a:lnR>
                      <a:noFill/>
                    </a:lnR>
                    <a:lnT>
                      <a:noFill/>
                    </a:lnT>
                    <a:lnB>
                      <a:noFill/>
                    </a:lnB>
                    <a:solidFill>
                      <a:srgbClr val="F2DCDB"/>
                    </a:solidFill>
                  </a:tcPr>
                </a:tc>
                <a:tc>
                  <a:txBody>
                    <a:bodyPr/>
                    <a:lstStyle/>
                    <a:p>
                      <a:pPr algn="ctr" fontAlgn="ctr"/>
                      <a:r>
                        <a:rPr lang="fi-FI" sz="800" b="0" i="0" u="none" strike="noStrike">
                          <a:solidFill>
                            <a:srgbClr val="000000"/>
                          </a:solidFill>
                          <a:effectLst/>
                          <a:latin typeface="Calibri" charset="0"/>
                        </a:rPr>
                        <a:t>18</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9°</a:t>
                      </a:r>
                    </a:p>
                  </a:txBody>
                  <a:tcPr marL="6871" marR="6871" marT="6871" marB="0" anchor="ctr">
                    <a:lnL>
                      <a:noFill/>
                    </a:lnL>
                    <a:lnR>
                      <a:noFill/>
                    </a:lnR>
                    <a:lnT>
                      <a:noFill/>
                    </a:lnT>
                    <a:lnB>
                      <a:noFill/>
                    </a:lnB>
                  </a:tcPr>
                </a:tc>
                <a:tc>
                  <a:txBody>
                    <a:bodyPr/>
                    <a:lstStyle/>
                    <a:p>
                      <a:pPr algn="ctr" fontAlgn="ctr"/>
                      <a:r>
                        <a:rPr lang="en-US" sz="800" b="0" i="0" u="none" strike="noStrike">
                          <a:solidFill>
                            <a:srgbClr val="000000"/>
                          </a:solidFill>
                          <a:effectLst/>
                          <a:latin typeface="Calibri" charset="0"/>
                        </a:rPr>
                        <a:t>19</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20</a:t>
                      </a:r>
                    </a:p>
                  </a:txBody>
                  <a:tcPr marL="6871" marR="6871" marT="6871" marB="0" anchor="ctr">
                    <a:lnL>
                      <a:noFill/>
                    </a:lnL>
                    <a:lnR>
                      <a:noFill/>
                    </a:lnR>
                    <a:lnT>
                      <a:noFill/>
                    </a:lnT>
                    <a:lnB>
                      <a:noFill/>
                    </a:lnB>
                    <a:solidFill>
                      <a:srgbClr val="DCE6F1"/>
                    </a:solidFill>
                  </a:tcPr>
                </a:tc>
                <a:tc>
                  <a:txBody>
                    <a:bodyPr/>
                    <a:lstStyle/>
                    <a:p>
                      <a:pPr algn="ctr" fontAlgn="ctr"/>
                      <a:r>
                        <a:rPr lang="cs-CZ" sz="800" b="0" i="0" u="none" strike="noStrike">
                          <a:solidFill>
                            <a:srgbClr val="000000"/>
                          </a:solidFill>
                          <a:effectLst/>
                          <a:latin typeface="Calibri" charset="0"/>
                        </a:rPr>
                        <a:t>21</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22</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23</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3</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24</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25</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26</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27</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28</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7°</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5</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7</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dirty="0">
                          <a:solidFill>
                            <a:srgbClr val="000000"/>
                          </a:solidFill>
                          <a:effectLst/>
                          <a:latin typeface="Calibri" charset="0"/>
                        </a:rPr>
                        <a:t>8</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9</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10</a:t>
                      </a:r>
                    </a:p>
                  </a:txBody>
                  <a:tcPr marL="6871" marR="6871" marT="6871" marB="0" anchor="ctr">
                    <a:lnL>
                      <a:noFill/>
                    </a:lnL>
                    <a:lnR>
                      <a:noFill/>
                    </a:lnR>
                    <a:lnT>
                      <a:noFill/>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5°</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cs-CZ" sz="800" b="0" i="0" u="none" strike="noStrike">
                          <a:solidFill>
                            <a:srgbClr val="000000"/>
                          </a:solidFill>
                          <a:effectLst/>
                          <a:latin typeface="Calibri" charset="0"/>
                        </a:rPr>
                        <a:t>11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12</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13</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14</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15</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16</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dirty="0">
                          <a:solidFill>
                            <a:srgbClr val="000000"/>
                          </a:solidFill>
                          <a:effectLst/>
                          <a:latin typeface="Calibri" charset="0"/>
                        </a:rPr>
                        <a:t>17</a:t>
                      </a:r>
                    </a:p>
                  </a:txBody>
                  <a:tcPr marL="6871" marR="6871" marT="6871" marB="0" anchor="ctr">
                    <a:lnL>
                      <a:noFill/>
                    </a:lnL>
                    <a:lnR>
                      <a:noFill/>
                    </a:lnR>
                    <a:lnT>
                      <a:noFill/>
                    </a:lnT>
                    <a:lnB>
                      <a:noFill/>
                    </a:lnB>
                    <a:solidFill>
                      <a:srgbClr val="FFC000"/>
                    </a:solidFill>
                  </a:tcPr>
                </a:tc>
                <a:tc>
                  <a:txBody>
                    <a:bodyPr/>
                    <a:lstStyle/>
                    <a:p>
                      <a:pPr algn="ctr" fontAlgn="ctr"/>
                      <a:r>
                        <a:rPr lang="fi-FI" sz="800" b="0" i="0" u="none" strike="noStrike">
                          <a:solidFill>
                            <a:srgbClr val="000000"/>
                          </a:solidFill>
                          <a:effectLst/>
                          <a:latin typeface="Calibri" charset="0"/>
                        </a:rPr>
                        <a:t>18</a:t>
                      </a:r>
                    </a:p>
                  </a:txBody>
                  <a:tcPr marL="6871" marR="6871" marT="6871" marB="0" anchor="ctr">
                    <a:lnL>
                      <a:noFill/>
                    </a:lnL>
                    <a:lnR>
                      <a:noFill/>
                    </a:lnR>
                    <a:lnT>
                      <a:noFill/>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3°</a:t>
                      </a:r>
                    </a:p>
                  </a:txBody>
                  <a:tcPr marL="6871" marR="6871" marT="6871" marB="0" anchor="ctr">
                    <a:lnL>
                      <a:noFill/>
                    </a:lnL>
                    <a:lnR>
                      <a:noFill/>
                    </a:lnR>
                    <a:lnT>
                      <a:noFill/>
                    </a:lnT>
                    <a:lnB>
                      <a:noFill/>
                    </a:lnB>
                  </a:tcPr>
                </a:tc>
                <a:tc>
                  <a:txBody>
                    <a:bodyPr/>
                    <a:lstStyle/>
                    <a:p>
                      <a:pPr algn="ctr" fontAlgn="ctr"/>
                      <a:r>
                        <a:rPr lang="is-IS" sz="800" b="0" i="0" u="none" strike="noStrike">
                          <a:solidFill>
                            <a:srgbClr val="000000"/>
                          </a:solidFill>
                          <a:effectLst/>
                          <a:latin typeface="Calibri" charset="0"/>
                        </a:rPr>
                        <a:t>29</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30</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31</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32</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20</a:t>
                      </a:r>
                    </a:p>
                  </a:txBody>
                  <a:tcPr marL="6871" marR="6871" marT="6871" marB="0" anchor="ctr">
                    <a:lnL>
                      <a:noFill/>
                    </a:lnL>
                    <a:lnR>
                      <a:noFill/>
                    </a:lnR>
                    <a:lnT>
                      <a:noFill/>
                    </a:lnT>
                    <a:lnB>
                      <a:noFill/>
                    </a:lnB>
                    <a:solidFill>
                      <a:srgbClr val="FFC000"/>
                    </a:solidFill>
                  </a:tcPr>
                </a:tc>
                <a:tc>
                  <a:txBody>
                    <a:bodyPr/>
                    <a:lstStyle/>
                    <a:p>
                      <a:pPr algn="ctr" fontAlgn="ctr"/>
                      <a:r>
                        <a:rPr lang="cs-CZ" sz="800" b="0" i="0" u="none" strike="noStrike">
                          <a:solidFill>
                            <a:srgbClr val="000000"/>
                          </a:solidFill>
                          <a:effectLst/>
                          <a:latin typeface="Calibri" charset="0"/>
                        </a:rPr>
                        <a:t>21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22</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23</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24</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25</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26</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27</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35</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FF0000"/>
                          </a:solidFill>
                          <a:effectLst/>
                          <a:latin typeface="Calibri" charset="0"/>
                        </a:rPr>
                        <a:t>×</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37</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38</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1°</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is-IS" sz="800" b="0" i="0" u="none" strike="noStrike">
                          <a:solidFill>
                            <a:srgbClr val="000000"/>
                          </a:solidFill>
                          <a:effectLst/>
                          <a:latin typeface="Calibri" charset="0"/>
                        </a:rPr>
                        <a:t>29</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30</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31</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800" b="0" i="0" u="none" strike="noStrike">
                          <a:solidFill>
                            <a:srgbClr val="000000"/>
                          </a:solidFill>
                          <a:effectLst/>
                          <a:latin typeface="Calibri" charset="0"/>
                        </a:rPr>
                        <a:t>32</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33</a:t>
                      </a:r>
                    </a:p>
                  </a:txBody>
                  <a:tcPr marL="6871" marR="6871" marT="6871"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ru-RU" sz="800" b="0" i="0" u="none" strike="noStrike">
                          <a:solidFill>
                            <a:srgbClr val="000000"/>
                          </a:solidFill>
                          <a:effectLst/>
                          <a:latin typeface="Calibri" charset="0"/>
                        </a:rPr>
                        <a:t>34</a:t>
                      </a:r>
                    </a:p>
                  </a:txBody>
                  <a:tcPr marL="6871" marR="6871" marT="6871"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35</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cs-CZ" sz="800" b="0" i="0" u="none" strike="noStrike">
                          <a:solidFill>
                            <a:srgbClr val="000000"/>
                          </a:solidFill>
                          <a:effectLst/>
                          <a:latin typeface="Calibri" charset="0"/>
                        </a:rPr>
                        <a:t>36</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800" b="0" i="0" u="none" strike="noStrike">
                          <a:solidFill>
                            <a:srgbClr val="000000"/>
                          </a:solidFill>
                          <a:effectLst/>
                          <a:latin typeface="Calibri" charset="0"/>
                        </a:rPr>
                        <a:t>37</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38</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uk-UA" sz="800" b="0" i="0" u="none" strike="noStrike">
                          <a:solidFill>
                            <a:srgbClr val="000000"/>
                          </a:solidFill>
                          <a:effectLst/>
                          <a:latin typeface="Calibri" charset="0"/>
                        </a:rPr>
                        <a:t>39</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40</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41</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800" b="0" i="0" u="none" strike="noStrike">
                          <a:solidFill>
                            <a:srgbClr val="000000"/>
                          </a:solidFill>
                          <a:effectLst/>
                          <a:latin typeface="Calibri" charset="0"/>
                        </a:rPr>
                        <a:t>42</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43</a:t>
                      </a:r>
                    </a:p>
                  </a:txBody>
                  <a:tcPr marL="6871" marR="6871" marT="6871"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44</a:t>
                      </a:r>
                    </a:p>
                  </a:txBody>
                  <a:tcPr marL="6871" marR="6871" marT="6871"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45</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46</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47</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800" b="0" i="0" u="none" strike="noStrike">
                          <a:solidFill>
                            <a:srgbClr val="000000"/>
                          </a:solidFill>
                          <a:effectLst/>
                          <a:latin typeface="Calibri" charset="0"/>
                        </a:rPr>
                        <a:t>48</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uk-UA" sz="800" b="0" i="0" u="none" strike="noStrike">
                          <a:solidFill>
                            <a:srgbClr val="000000"/>
                          </a:solidFill>
                          <a:effectLst/>
                          <a:latin typeface="Calibri" charset="0"/>
                        </a:rPr>
                        <a:t>39</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40</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41</a:t>
                      </a:r>
                    </a:p>
                  </a:txBody>
                  <a:tcPr marL="6871" marR="6871" marT="6871" marB="0" anchor="ctr">
                    <a:lnL>
                      <a:noFill/>
                    </a:lnL>
                    <a:lnR>
                      <a:noFill/>
                    </a:lnR>
                    <a:lnT>
                      <a:noFill/>
                    </a:lnT>
                    <a:lnB>
                      <a:noFill/>
                    </a:lnB>
                    <a:solidFill>
                      <a:srgbClr val="D9D9D9"/>
                    </a:solidFill>
                  </a:tcPr>
                </a:tc>
                <a:tc>
                  <a:txBody>
                    <a:bodyPr/>
                    <a:lstStyle/>
                    <a:p>
                      <a:pPr algn="ctr" fontAlgn="ctr"/>
                      <a:r>
                        <a:rPr lang="is-IS" sz="800" b="0" i="0" u="none" strike="noStrike">
                          <a:solidFill>
                            <a:srgbClr val="000000"/>
                          </a:solidFill>
                          <a:effectLst/>
                          <a:latin typeface="Calibri" charset="0"/>
                        </a:rPr>
                        <a:t>42</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50</a:t>
                      </a:r>
                    </a:p>
                  </a:txBody>
                  <a:tcPr marL="6871" marR="6871" marT="6871" marB="0" anchor="ctr">
                    <a:lnL>
                      <a:noFill/>
                    </a:lnL>
                    <a:lnR>
                      <a:noFill/>
                    </a:lnR>
                    <a:lnT>
                      <a:noFill/>
                    </a:lnT>
                    <a:lnB>
                      <a:noFill/>
                    </a:lnB>
                    <a:solidFill>
                      <a:srgbClr val="FFC000"/>
                    </a:solidFill>
                  </a:tcPr>
                </a:tc>
                <a:tc>
                  <a:txBody>
                    <a:bodyPr/>
                    <a:lstStyle/>
                    <a:p>
                      <a:pPr algn="ctr" fontAlgn="ctr"/>
                      <a:r>
                        <a:rPr lang="uk-UA" sz="800" b="0" i="0" u="none" strike="noStrike">
                          <a:solidFill>
                            <a:srgbClr val="000000"/>
                          </a:solidFill>
                          <a:effectLst/>
                          <a:latin typeface="Calibri" charset="0"/>
                        </a:rPr>
                        <a:t>51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52</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53</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54</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55</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56</a:t>
                      </a:r>
                    </a:p>
                  </a:txBody>
                  <a:tcPr marL="6871" marR="6871" marT="6871" marB="0" anchor="ctr">
                    <a:lnL>
                      <a:noFill/>
                    </a:lnL>
                    <a:lnR>
                      <a:noFill/>
                    </a:lnR>
                    <a:lnT>
                      <a:noFill/>
                    </a:lnT>
                    <a:lnB>
                      <a:noFill/>
                    </a:lnB>
                    <a:solidFill>
                      <a:srgbClr val="FFC000"/>
                    </a:solidFill>
                  </a:tcPr>
                </a:tc>
                <a:tc>
                  <a:txBody>
                    <a:bodyPr/>
                    <a:lstStyle/>
                    <a:p>
                      <a:pPr algn="ctr" fontAlgn="ctr"/>
                      <a:r>
                        <a:rPr lang="ru-RU" sz="800" b="0" i="0" u="none" strike="noStrike">
                          <a:solidFill>
                            <a:srgbClr val="000000"/>
                          </a:solidFill>
                          <a:effectLst/>
                          <a:latin typeface="Calibri" charset="0"/>
                        </a:rPr>
                        <a:t>57</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45</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FF0000"/>
                          </a:solidFill>
                          <a:effectLst/>
                          <a:latin typeface="Calibri" charset="0"/>
                        </a:rPr>
                        <a:t>×</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47</a:t>
                      </a:r>
                    </a:p>
                  </a:txBody>
                  <a:tcPr marL="6871" marR="6871" marT="6871" marB="0" anchor="ctr">
                    <a:lnL>
                      <a:noFill/>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48</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59</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60</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62</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63</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64</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65</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66</a:t>
                      </a:r>
                    </a:p>
                  </a:txBody>
                  <a:tcPr marL="6871" marR="6871" marT="6871" marB="0" anchor="ctr">
                    <a:lnL>
                      <a:noFill/>
                    </a:lnL>
                    <a:lnR>
                      <a:noFill/>
                    </a:lnR>
                    <a:lnT>
                      <a:noFill/>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is-IS" sz="800" b="0" i="0" u="none" strike="noStrike">
                          <a:solidFill>
                            <a:srgbClr val="000000"/>
                          </a:solidFill>
                          <a:effectLst/>
                          <a:latin typeface="Calibri" charset="0"/>
                        </a:rPr>
                        <a:t>67</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68</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69</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70</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71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72</a:t>
                      </a:r>
                    </a:p>
                  </a:txBody>
                  <a:tcPr marL="6871" marR="6871" marT="6871" marB="0" anchor="ctr">
                    <a:lnL>
                      <a:noFill/>
                    </a:lnL>
                    <a:lnR>
                      <a:noFill/>
                    </a:lnR>
                    <a:lnT>
                      <a:noFill/>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cs-CZ" sz="800" b="0" i="0" u="none" strike="noStrike">
                          <a:solidFill>
                            <a:srgbClr val="000000"/>
                          </a:solidFill>
                          <a:effectLst/>
                          <a:latin typeface="Calibri" charset="0"/>
                        </a:rPr>
                        <a:t>49</a:t>
                      </a:r>
                    </a:p>
                  </a:txBody>
                  <a:tcPr marL="6871" marR="6871" marT="6871" marB="0" anchor="ctr">
                    <a:lnL>
                      <a:noFill/>
                    </a:lnL>
                    <a:lnR>
                      <a:noFill/>
                    </a:lnR>
                    <a:lnT>
                      <a:noFill/>
                    </a:lnT>
                    <a:lnB>
                      <a:noFill/>
                    </a:lnB>
                    <a:solidFill>
                      <a:srgbClr val="D8E4BC"/>
                    </a:solidFill>
                  </a:tcPr>
                </a:tc>
                <a:tc>
                  <a:txBody>
                    <a:bodyPr/>
                    <a:lstStyle/>
                    <a:p>
                      <a:pPr algn="ctr" fontAlgn="ctr"/>
                      <a:r>
                        <a:rPr lang="en-US" sz="800" b="0" i="0" u="none" strike="noStrike">
                          <a:solidFill>
                            <a:srgbClr val="000000"/>
                          </a:solidFill>
                          <a:effectLst/>
                          <a:latin typeface="Calibri" charset="0"/>
                        </a:rPr>
                        <a:t>50</a:t>
                      </a:r>
                    </a:p>
                  </a:txBody>
                  <a:tcPr marL="6871" marR="6871" marT="6871" marB="0" anchor="ctr">
                    <a:lnL>
                      <a:noFill/>
                    </a:lnL>
                    <a:lnR>
                      <a:noFill/>
                    </a:lnR>
                    <a:lnT>
                      <a:noFill/>
                    </a:lnT>
                    <a:lnB>
                      <a:noFill/>
                    </a:lnB>
                    <a:solidFill>
                      <a:srgbClr val="D8E4BC"/>
                    </a:solidFill>
                  </a:tcPr>
                </a:tc>
                <a:tc>
                  <a:txBody>
                    <a:bodyPr/>
                    <a:lstStyle/>
                    <a:p>
                      <a:pPr algn="ctr" fontAlgn="ctr"/>
                      <a:r>
                        <a:rPr lang="uk-UA" sz="800" b="0" i="0" u="none" strike="noStrike">
                          <a:solidFill>
                            <a:srgbClr val="000000"/>
                          </a:solidFill>
                          <a:effectLst/>
                          <a:latin typeface="Calibri" charset="0"/>
                        </a:rPr>
                        <a:t>51</a:t>
                      </a:r>
                    </a:p>
                  </a:txBody>
                  <a:tcPr marL="6871" marR="6871" marT="6871" marB="0" anchor="ctr">
                    <a:lnL>
                      <a:noFill/>
                    </a:lnL>
                    <a:lnR>
                      <a:noFill/>
                    </a:lnR>
                    <a:lnT>
                      <a:noFill/>
                    </a:lnT>
                    <a:lnB>
                      <a:noFill/>
                    </a:lnB>
                    <a:solidFill>
                      <a:srgbClr val="D8E4BC"/>
                    </a:solidFill>
                  </a:tcPr>
                </a:tc>
                <a:tc>
                  <a:txBody>
                    <a:bodyPr/>
                    <a:lstStyle/>
                    <a:p>
                      <a:pPr algn="ctr" fontAlgn="ctr"/>
                      <a:r>
                        <a:rPr lang="is-IS" sz="800" b="0" i="0" u="none" strike="noStrike">
                          <a:solidFill>
                            <a:srgbClr val="000000"/>
                          </a:solidFill>
                          <a:effectLst/>
                          <a:latin typeface="Calibri" charset="0"/>
                        </a:rPr>
                        <a:t>52</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53</a:t>
                      </a:r>
                    </a:p>
                  </a:txBody>
                  <a:tcPr marL="6871" marR="6871" marT="6871" marB="0" anchor="ctr">
                    <a:lnL>
                      <a:noFill/>
                    </a:lnL>
                    <a:lnR>
                      <a:noFill/>
                    </a:lnR>
                    <a:lnT>
                      <a:noFill/>
                    </a:lnT>
                    <a:lnB>
                      <a:noFill/>
                    </a:lnB>
                    <a:solidFill>
                      <a:srgbClr val="D8E4BC"/>
                    </a:solidFill>
                  </a:tcPr>
                </a:tc>
                <a:tc>
                  <a:txBody>
                    <a:bodyPr/>
                    <a:lstStyle/>
                    <a:p>
                      <a:pPr algn="ctr" fontAlgn="ctr"/>
                      <a:r>
                        <a:rPr lang="ru-RU" sz="800" b="0" i="0" u="none" strike="noStrike">
                          <a:solidFill>
                            <a:srgbClr val="000000"/>
                          </a:solidFill>
                          <a:effectLst/>
                          <a:latin typeface="Calibri" charset="0"/>
                        </a:rPr>
                        <a:t>74</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75</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54</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55</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56</a:t>
                      </a:r>
                    </a:p>
                  </a:txBody>
                  <a:tcPr marL="6871" marR="6871" marT="6871" marB="0" anchor="ctr">
                    <a:lnL>
                      <a:noFill/>
                    </a:lnL>
                    <a:lnR>
                      <a:noFill/>
                    </a:lnR>
                    <a:lnT>
                      <a:noFill/>
                    </a:lnT>
                    <a:lnB>
                      <a:noFill/>
                    </a:lnB>
                    <a:solidFill>
                      <a:srgbClr val="FFFF99"/>
                    </a:solidFill>
                  </a:tcPr>
                </a:tc>
                <a:tc>
                  <a:txBody>
                    <a:bodyPr/>
                    <a:lstStyle/>
                    <a:p>
                      <a:pPr algn="ctr" fontAlgn="ctr"/>
                      <a:r>
                        <a:rPr lang="ru-RU" sz="800" b="0" i="0" u="none" strike="noStrike">
                          <a:solidFill>
                            <a:srgbClr val="000000"/>
                          </a:solidFill>
                          <a:effectLst/>
                          <a:latin typeface="Calibri" charset="0"/>
                        </a:rPr>
                        <a:t>57</a:t>
                      </a:r>
                    </a:p>
                  </a:txBody>
                  <a:tcPr marL="6871" marR="6871" marT="6871" marB="0" anchor="ctr">
                    <a:lnL>
                      <a:noFill/>
                    </a:lnL>
                    <a:lnR>
                      <a:noFill/>
                    </a:lnR>
                    <a:lnT>
                      <a:noFill/>
                    </a:lnT>
                    <a:lnB>
                      <a:noFill/>
                    </a:lnB>
                    <a:solidFill>
                      <a:srgbClr val="FFFF99"/>
                    </a:solidFill>
                  </a:tcPr>
                </a:tc>
                <a:tc>
                  <a:txBody>
                    <a:bodyPr/>
                    <a:lstStyle/>
                    <a:p>
                      <a:pPr algn="ctr" fontAlgn="ctr"/>
                      <a:r>
                        <a:rPr lang="ru-RU" sz="800" b="0" i="0" u="none" strike="noStrike">
                          <a:solidFill>
                            <a:srgbClr val="000000"/>
                          </a:solidFill>
                          <a:effectLst/>
                          <a:latin typeface="Calibri" charset="0"/>
                        </a:rPr>
                        <a:t>58</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8E4BC"/>
                    </a:solidFill>
                  </a:tcPr>
                </a:tc>
                <a:tc>
                  <a:txBody>
                    <a:bodyPr/>
                    <a:lstStyle/>
                    <a:p>
                      <a:pPr algn="ctr" fontAlgn="ctr"/>
                      <a:r>
                        <a:rPr lang="en-US" sz="800" b="0" i="0" u="none" strike="noStrike">
                          <a:solidFill>
                            <a:srgbClr val="000000"/>
                          </a:solidFill>
                          <a:effectLst/>
                          <a:latin typeface="Calibri" charset="0"/>
                        </a:rPr>
                        <a:t>59</a:t>
                      </a:r>
                    </a:p>
                  </a:txBody>
                  <a:tcPr marL="6871" marR="6871" marT="6871" marB="0" anchor="ctr">
                    <a:lnL>
                      <a:noFill/>
                    </a:lnL>
                    <a:lnR>
                      <a:noFill/>
                    </a:lnR>
                    <a:lnT>
                      <a:noFill/>
                    </a:lnT>
                    <a:lnB>
                      <a:noFill/>
                    </a:lnB>
                    <a:solidFill>
                      <a:srgbClr val="D8E4BC"/>
                    </a:solidFill>
                  </a:tcPr>
                </a:tc>
                <a:tc>
                  <a:txBody>
                    <a:bodyPr/>
                    <a:lstStyle/>
                    <a:p>
                      <a:pPr algn="ctr" fontAlgn="ctr"/>
                      <a:r>
                        <a:rPr lang="en-US" sz="800" b="0" i="0" u="none" strike="noStrike">
                          <a:solidFill>
                            <a:srgbClr val="000000"/>
                          </a:solidFill>
                          <a:effectLst/>
                          <a:latin typeface="Calibri" charset="0"/>
                        </a:rPr>
                        <a:t>60</a:t>
                      </a:r>
                    </a:p>
                  </a:txBody>
                  <a:tcPr marL="6871" marR="6871" marT="6871" marB="0" anchor="ctr">
                    <a:lnL>
                      <a:noFill/>
                    </a:lnL>
                    <a:lnR>
                      <a:noFill/>
                    </a:lnR>
                    <a:lnT>
                      <a:noFill/>
                    </a:lnT>
                    <a:lnB>
                      <a:noFill/>
                    </a:lnB>
                    <a:solidFill>
                      <a:srgbClr val="D8E4BC"/>
                    </a:solidFill>
                  </a:tcPr>
                </a:tc>
                <a:tc>
                  <a:txBody>
                    <a:bodyPr/>
                    <a:lstStyle/>
                    <a:p>
                      <a:pPr algn="ctr" fontAlgn="ctr"/>
                      <a:r>
                        <a:rPr lang="en-US" sz="800" b="0" i="0" u="none" strike="noStrike">
                          <a:solidFill>
                            <a:srgbClr val="000000"/>
                          </a:solidFill>
                          <a:effectLst/>
                          <a:latin typeface="Calibri" charset="0"/>
                        </a:rPr>
                        <a:t>61</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is-IS" sz="800" b="0" i="0" u="none" strike="noStrike">
                          <a:solidFill>
                            <a:srgbClr val="000000"/>
                          </a:solidFill>
                          <a:effectLst/>
                          <a:latin typeface="Calibri" charset="0"/>
                        </a:rPr>
                        <a:t>62</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63</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64</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65</a:t>
                      </a:r>
                    </a:p>
                  </a:txBody>
                  <a:tcPr marL="6871" marR="6871" marT="6871" marB="0" anchor="ctr">
                    <a:lnL>
                      <a:noFill/>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66</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8E4BC"/>
                    </a:solidFill>
                  </a:tcPr>
                </a:tc>
                <a:tc>
                  <a:txBody>
                    <a:bodyPr/>
                    <a:lstStyle/>
                    <a:p>
                      <a:pPr algn="ctr" fontAlgn="ctr"/>
                      <a:r>
                        <a:rPr lang="is-IS" sz="800" b="0" i="0" u="none" strike="noStrike">
                          <a:solidFill>
                            <a:srgbClr val="000000"/>
                          </a:solidFill>
                          <a:effectLst/>
                          <a:latin typeface="Calibri" charset="0"/>
                        </a:rPr>
                        <a:t>67</a:t>
                      </a:r>
                    </a:p>
                  </a:txBody>
                  <a:tcPr marL="6871" marR="6871" marT="6871" marB="0" anchor="ctr">
                    <a:lnL>
                      <a:noFill/>
                    </a:lnL>
                    <a:lnR>
                      <a:noFill/>
                    </a:lnR>
                    <a:lnT>
                      <a:noFill/>
                    </a:lnT>
                    <a:lnB>
                      <a:noFill/>
                    </a:lnB>
                    <a:solidFill>
                      <a:srgbClr val="D8E4BC"/>
                    </a:solidFill>
                  </a:tcPr>
                </a:tc>
                <a:tc>
                  <a:txBody>
                    <a:bodyPr/>
                    <a:lstStyle/>
                    <a:p>
                      <a:pPr algn="ctr" fontAlgn="ctr"/>
                      <a:r>
                        <a:rPr lang="is-IS" sz="800" b="0" i="0" u="none" strike="noStrike">
                          <a:solidFill>
                            <a:srgbClr val="000000"/>
                          </a:solidFill>
                          <a:effectLst/>
                          <a:latin typeface="Calibri" charset="0"/>
                        </a:rPr>
                        <a:t>68</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69</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70</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71</a:t>
                      </a:r>
                    </a:p>
                  </a:txBody>
                  <a:tcPr marL="6871" marR="6871" marT="6871" marB="0" anchor="ctr">
                    <a:lnL>
                      <a:noFill/>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72</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gridSpan="2">
                  <a:txBody>
                    <a:bodyPr/>
                    <a:lstStyle/>
                    <a:p>
                      <a:pPr algn="ctr" fontAlgn="ctr"/>
                      <a:r>
                        <a:rPr lang="ja-JP" altLang="en-US" sz="800" b="1" i="0" u="none" strike="noStrike">
                          <a:solidFill>
                            <a:srgbClr val="000000"/>
                          </a:solidFill>
                          <a:effectLst/>
                          <a:latin typeface="Calibri" charset="0"/>
                        </a:rPr>
                        <a:t>下鼻側</a:t>
                      </a:r>
                    </a:p>
                  </a:txBody>
                  <a:tcPr marL="6871" marR="6871" marT="6871" marB="0" anchor="ctr">
                    <a:lnL>
                      <a:noFill/>
                    </a:lnL>
                    <a:lnR>
                      <a:noFill/>
                    </a:lnR>
                    <a:lnT>
                      <a:noFill/>
                    </a:lnT>
                    <a:lnB>
                      <a:noFill/>
                    </a:lnB>
                    <a:solidFill>
                      <a:srgbClr val="D8E4BC"/>
                    </a:solidFill>
                  </a:tcPr>
                </a:tc>
                <a:tc hMerge="1">
                  <a:txBody>
                    <a:bodyPr/>
                    <a:lstStyle/>
                    <a:p>
                      <a:endParaRPr lang="en-US"/>
                    </a:p>
                  </a:txBody>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8E4BC"/>
                    </a:solidFill>
                  </a:tcPr>
                </a:tc>
                <a:tc>
                  <a:txBody>
                    <a:bodyPr/>
                    <a:lstStyle/>
                    <a:p>
                      <a:pPr algn="ctr" fontAlgn="ctr"/>
                      <a:r>
                        <a:rPr lang="is-IS" sz="800" b="0" i="0" u="none" strike="noStrike">
                          <a:solidFill>
                            <a:srgbClr val="000000"/>
                          </a:solidFill>
                          <a:effectLst/>
                          <a:latin typeface="Calibri" charset="0"/>
                        </a:rPr>
                        <a:t>73</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ru-RU" sz="800" b="0" i="0" u="none" strike="noStrike">
                          <a:solidFill>
                            <a:srgbClr val="000000"/>
                          </a:solidFill>
                          <a:effectLst/>
                          <a:latin typeface="Calibri" charset="0"/>
                        </a:rPr>
                        <a:t>74</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75</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76</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gridSpan="2">
                  <a:txBody>
                    <a:bodyPr/>
                    <a:lstStyle/>
                    <a:p>
                      <a:pPr algn="ctr" fontAlgn="ctr"/>
                      <a:r>
                        <a:rPr lang="ja-JP" altLang="en-US" sz="800" b="1" i="0" u="none" strike="noStrike">
                          <a:solidFill>
                            <a:srgbClr val="000000"/>
                          </a:solidFill>
                          <a:effectLst/>
                          <a:latin typeface="Calibri" charset="0"/>
                        </a:rPr>
                        <a:t>下耳側</a:t>
                      </a:r>
                    </a:p>
                  </a:txBody>
                  <a:tcPr marL="6871" marR="6871" marT="6871" marB="0" anchor="ctr">
                    <a:lnL>
                      <a:noFill/>
                    </a:lnL>
                    <a:lnR>
                      <a:noFill/>
                    </a:lnR>
                    <a:lnT>
                      <a:noFill/>
                    </a:lnT>
                    <a:lnB>
                      <a:noFill/>
                    </a:lnB>
                    <a:solidFill>
                      <a:srgbClr val="FFFF99"/>
                    </a:solidFill>
                  </a:tcPr>
                </a:tc>
                <a:tc hMerge="1">
                  <a:txBody>
                    <a:bodyPr/>
                    <a:lstStyle/>
                    <a:p>
                      <a:endParaRPr lang="en-US"/>
                    </a:p>
                  </a:txBody>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gridSpan="2">
                  <a:txBody>
                    <a:bodyPr/>
                    <a:lstStyle/>
                    <a:p>
                      <a:pPr algn="ctr" fontAlgn="ctr"/>
                      <a:r>
                        <a:rPr lang="zh-TW" altLang="en-US" sz="900" b="1" i="0" u="none" strike="noStrike" dirty="0">
                          <a:solidFill>
                            <a:srgbClr val="000000"/>
                          </a:solidFill>
                          <a:effectLst/>
                          <a:latin typeface="Calibri" charset="0"/>
                        </a:rPr>
                        <a:t>右眼</a:t>
                      </a:r>
                    </a:p>
                  </a:txBody>
                  <a:tcPr marL="6871" marR="6871" marT="6871" marB="0" anchor="ctr">
                    <a:lnL>
                      <a:noFill/>
                    </a:lnL>
                    <a:lnR>
                      <a:noFill/>
                    </a:lnR>
                    <a:lnT>
                      <a:noFill/>
                    </a:lnT>
                    <a:lnB>
                      <a:noFill/>
                    </a:lnB>
                  </a:tcPr>
                </a:tc>
                <a:tc hMerge="1">
                  <a:txBody>
                    <a:bodyPr/>
                    <a:lstStyle/>
                    <a:p>
                      <a:endParaRPr lang="en-US"/>
                    </a:p>
                  </a:txBody>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dirty="0">
                        <a:solidFill>
                          <a:srgbClr val="000000"/>
                        </a:solidFill>
                        <a:effectLst/>
                        <a:latin typeface="Calibri" charset="0"/>
                      </a:endParaRPr>
                    </a:p>
                  </a:txBody>
                  <a:tcPr marL="6871" marR="6871" marT="6871" marB="0" anchor="ctr">
                    <a:lnL>
                      <a:noFill/>
                    </a:lnL>
                    <a:lnR>
                      <a:noFill/>
                    </a:lnR>
                    <a:lnT>
                      <a:noFill/>
                    </a:lnT>
                    <a:lnB>
                      <a:noFill/>
                    </a:lnB>
                  </a:tcPr>
                </a:tc>
              </a:tr>
            </a:tbl>
          </a:graphicData>
        </a:graphic>
      </p:graphicFrame>
    </p:spTree>
    <p:extLst>
      <p:ext uri="{BB962C8B-B14F-4D97-AF65-F5344CB8AC3E}">
        <p14:creationId xmlns:p14="http://schemas.microsoft.com/office/powerpoint/2010/main" val="18454703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Combined 30-2 with 10-2</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345852001"/>
              </p:ext>
            </p:extLst>
          </p:nvPr>
        </p:nvGraphicFramePr>
        <p:xfrm>
          <a:off x="667754" y="1929784"/>
          <a:ext cx="3699115" cy="4244140"/>
        </p:xfrm>
        <a:graphic>
          <a:graphicData uri="http://schemas.openxmlformats.org/drawingml/2006/table">
            <a:tbl>
              <a:tblPr/>
              <a:tblGrid>
                <a:gridCol w="217595"/>
                <a:gridCol w="217595"/>
                <a:gridCol w="217595"/>
                <a:gridCol w="217595"/>
                <a:gridCol w="217595"/>
                <a:gridCol w="217595"/>
                <a:gridCol w="217595"/>
                <a:gridCol w="217595"/>
                <a:gridCol w="217595"/>
                <a:gridCol w="217595"/>
                <a:gridCol w="217595"/>
                <a:gridCol w="217595"/>
                <a:gridCol w="217595"/>
                <a:gridCol w="217595"/>
                <a:gridCol w="217595"/>
                <a:gridCol w="217595"/>
                <a:gridCol w="217595"/>
              </a:tblGrid>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27°</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21°</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15°</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9°</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7°</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5°</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3°</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1°</a:t>
                      </a: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gridSpan="2">
                  <a:txBody>
                    <a:bodyPr/>
                    <a:lstStyle/>
                    <a:p>
                      <a:pPr algn="ctr" fontAlgn="ctr"/>
                      <a:r>
                        <a:rPr lang="ja-JP" altLang="en-US" sz="1100" b="1" i="0" u="none" strike="noStrike">
                          <a:solidFill>
                            <a:srgbClr val="000000"/>
                          </a:solidFill>
                          <a:effectLst/>
                          <a:latin typeface="Calibri" charset="0"/>
                        </a:rPr>
                        <a:t>上鼻側</a:t>
                      </a:r>
                    </a:p>
                  </a:txBody>
                  <a:tcPr marL="8369" marR="8369" marT="8369" marB="0" anchor="ctr">
                    <a:lnL>
                      <a:noFill/>
                    </a:lnL>
                    <a:lnR>
                      <a:noFill/>
                    </a:lnR>
                    <a:lnT>
                      <a:noFill/>
                    </a:lnT>
                    <a:lnB>
                      <a:noFill/>
                    </a:lnB>
                    <a:solidFill>
                      <a:srgbClr val="DCE6F1"/>
                    </a:solidFill>
                  </a:tcPr>
                </a:tc>
                <a:tc hMerge="1">
                  <a:txBody>
                    <a:bodyPr/>
                    <a:lstStyle/>
                    <a:p>
                      <a:endParaRPr lang="en-US"/>
                    </a:p>
                  </a:txBody>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FF0000"/>
                          </a:solidFill>
                          <a:effectLst/>
                          <a:latin typeface="Calibri" charset="0"/>
                        </a:rPr>
                        <a:t>1</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2</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3</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4</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gridSpan="2">
                  <a:txBody>
                    <a:bodyPr/>
                    <a:lstStyle/>
                    <a:p>
                      <a:pPr algn="ctr" fontAlgn="ctr"/>
                      <a:r>
                        <a:rPr lang="ja-JP" altLang="en-US" sz="1100" b="1" i="0" u="none" strike="noStrike">
                          <a:solidFill>
                            <a:srgbClr val="000000"/>
                          </a:solidFill>
                          <a:effectLst/>
                          <a:latin typeface="Calibri" charset="0"/>
                        </a:rPr>
                        <a:t>上耳側</a:t>
                      </a:r>
                    </a:p>
                  </a:txBody>
                  <a:tcPr marL="8369" marR="8369" marT="8369" marB="0" anchor="ctr">
                    <a:lnL>
                      <a:noFill/>
                    </a:lnL>
                    <a:lnR>
                      <a:noFill/>
                    </a:lnR>
                    <a:lnT>
                      <a:noFill/>
                    </a:lnT>
                    <a:lnB>
                      <a:noFill/>
                    </a:lnB>
                    <a:solidFill>
                      <a:srgbClr val="F2DCDB"/>
                    </a:solidFill>
                  </a:tcPr>
                </a:tc>
                <a:tc hMerge="1">
                  <a:txBody>
                    <a:bodyPr/>
                    <a:lstStyle/>
                    <a:p>
                      <a:endParaRPr lang="en-US"/>
                    </a:p>
                  </a:txBody>
                  <a:tcPr/>
                </a:tc>
              </a:tr>
              <a:tr h="209226">
                <a:tc>
                  <a:txBody>
                    <a:bodyPr/>
                    <a:lstStyle/>
                    <a:p>
                      <a:pPr algn="ctr" fontAlgn="ctr"/>
                      <a:r>
                        <a:rPr lang="it-IT" sz="1100" b="0" i="0" u="none" strike="noStrike">
                          <a:solidFill>
                            <a:srgbClr val="000000"/>
                          </a:solidFill>
                          <a:effectLst/>
                          <a:latin typeface="Calibri" charset="0"/>
                        </a:rPr>
                        <a:t>21°</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5</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6</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7</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8</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9</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10</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15°</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cs-CZ" sz="1100" b="0" i="0" u="none" strike="noStrike">
                          <a:solidFill>
                            <a:srgbClr val="000000"/>
                          </a:solidFill>
                          <a:effectLst/>
                          <a:latin typeface="Calibri" charset="0"/>
                        </a:rPr>
                        <a:t>11</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12</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13</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14</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15</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16</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17</a:t>
                      </a:r>
                    </a:p>
                  </a:txBody>
                  <a:tcPr marL="8369" marR="8369" marT="8369" marB="0" anchor="ctr">
                    <a:lnL>
                      <a:noFill/>
                    </a:lnL>
                    <a:lnR>
                      <a:noFill/>
                    </a:lnR>
                    <a:lnT>
                      <a:noFill/>
                    </a:lnT>
                    <a:lnB>
                      <a:noFill/>
                    </a:lnB>
                    <a:solidFill>
                      <a:srgbClr val="F2DCDB"/>
                    </a:solidFill>
                  </a:tcPr>
                </a:tc>
                <a:tc>
                  <a:txBody>
                    <a:bodyPr/>
                    <a:lstStyle/>
                    <a:p>
                      <a:pPr algn="ctr" fontAlgn="ctr"/>
                      <a:r>
                        <a:rPr lang="fi-FI" sz="1100" b="0" i="0" u="none" strike="noStrike">
                          <a:solidFill>
                            <a:srgbClr val="000000"/>
                          </a:solidFill>
                          <a:effectLst/>
                          <a:latin typeface="Calibri" charset="0"/>
                        </a:rPr>
                        <a:t>18</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9°</a:t>
                      </a:r>
                    </a:p>
                  </a:txBody>
                  <a:tcPr marL="8369" marR="8369" marT="8369"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charset="0"/>
                        </a:rPr>
                        <a:t>19</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20</a:t>
                      </a:r>
                    </a:p>
                  </a:txBody>
                  <a:tcPr marL="8369" marR="8369" marT="8369" marB="0" anchor="ctr">
                    <a:lnL>
                      <a:noFill/>
                    </a:lnL>
                    <a:lnR>
                      <a:noFill/>
                    </a:lnR>
                    <a:lnT>
                      <a:noFill/>
                    </a:lnT>
                    <a:lnB>
                      <a:noFill/>
                    </a:lnB>
                    <a:solidFill>
                      <a:srgbClr val="DCE6F1"/>
                    </a:solidFill>
                  </a:tcPr>
                </a:tc>
                <a:tc>
                  <a:txBody>
                    <a:bodyPr/>
                    <a:lstStyle/>
                    <a:p>
                      <a:pPr algn="ctr" fontAlgn="ctr"/>
                      <a:r>
                        <a:rPr lang="cs-CZ" sz="1100" b="0" i="0" u="none" strike="noStrike">
                          <a:solidFill>
                            <a:srgbClr val="000000"/>
                          </a:solidFill>
                          <a:effectLst/>
                          <a:latin typeface="Calibri" charset="0"/>
                        </a:rPr>
                        <a:t>21</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dirty="0">
                          <a:solidFill>
                            <a:srgbClr val="000000"/>
                          </a:solidFill>
                          <a:effectLst/>
                          <a:latin typeface="Calibri" charset="0"/>
                        </a:rPr>
                        <a:t>22</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23</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dirty="0">
                          <a:solidFill>
                            <a:srgbClr val="000000"/>
                          </a:solidFill>
                          <a:effectLst/>
                          <a:latin typeface="Calibri" charset="0"/>
                        </a:rPr>
                        <a:t>3</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is-IS" sz="1100" b="0" i="0" u="none" strike="noStrike" dirty="0">
                          <a:solidFill>
                            <a:srgbClr val="000000"/>
                          </a:solidFill>
                          <a:effectLst/>
                          <a:latin typeface="Calibri" charset="0"/>
                        </a:rPr>
                        <a:t>24</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25</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26</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27</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28</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7°</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smtClean="0">
                          <a:solidFill>
                            <a:srgbClr val="000000"/>
                          </a:solidFill>
                          <a:effectLst/>
                          <a:latin typeface="Calibri" charset="0"/>
                        </a:rPr>
                        <a:t>3</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5°</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cs-CZ" sz="1100" b="0" i="0" u="none" strike="noStrike" dirty="0" smtClean="0">
                          <a:solidFill>
                            <a:srgbClr val="000000"/>
                          </a:solidFill>
                          <a:effectLst/>
                          <a:latin typeface="Calibri" charset="0"/>
                        </a:rPr>
                        <a:t>3</a:t>
                      </a:r>
                      <a:endParaRPr lang="cs-CZ"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fi-FI" sz="1100" b="0" i="0" u="none" strike="noStrike" dirty="0" smtClean="0">
                          <a:solidFill>
                            <a:srgbClr val="000000"/>
                          </a:solidFill>
                          <a:effectLst/>
                          <a:latin typeface="Calibri" charset="0"/>
                        </a:rPr>
                        <a:t>4</a:t>
                      </a:r>
                      <a:endParaRPr lang="fi-FI"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3°</a:t>
                      </a:r>
                    </a:p>
                  </a:txBody>
                  <a:tcPr marL="8369" marR="8369" marT="8369" marB="0" anchor="ctr">
                    <a:lnL>
                      <a:noFill/>
                    </a:lnL>
                    <a:lnR>
                      <a:noFill/>
                    </a:lnR>
                    <a:lnT>
                      <a:noFill/>
                    </a:lnT>
                    <a:lnB>
                      <a:noFill/>
                    </a:lnB>
                  </a:tcPr>
                </a:tc>
                <a:tc>
                  <a:txBody>
                    <a:bodyPr/>
                    <a:lstStyle/>
                    <a:p>
                      <a:pPr algn="ctr" fontAlgn="ctr"/>
                      <a:r>
                        <a:rPr lang="is-IS" sz="1100" b="0" i="0" u="none" strike="noStrike">
                          <a:solidFill>
                            <a:srgbClr val="000000"/>
                          </a:solidFill>
                          <a:effectLst/>
                          <a:latin typeface="Calibri" charset="0"/>
                        </a:rPr>
                        <a:t>29</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30</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31</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32</a:t>
                      </a:r>
                    </a:p>
                  </a:txBody>
                  <a:tcPr marL="8369" marR="8369" marT="8369" marB="0" anchor="ctr">
                    <a:lnL>
                      <a:noFill/>
                    </a:lnL>
                    <a:lnR>
                      <a:noFill/>
                    </a:lnR>
                    <a:lnT>
                      <a:noFill/>
                    </a:lnT>
                    <a:lnB>
                      <a:noFill/>
                    </a:lnB>
                    <a:solidFill>
                      <a:srgbClr val="DCE6F1"/>
                    </a:solidFill>
                  </a:tcPr>
                </a:tc>
                <a:tc>
                  <a:txBody>
                    <a:bodyPr/>
                    <a:lstStyle/>
                    <a:p>
                      <a:pPr algn="ctr" fontAlgn="ctr"/>
                      <a:r>
                        <a:rPr lang="cs-CZ" sz="1100" b="0" i="0" u="none" strike="noStrike" dirty="0" smtClean="0">
                          <a:solidFill>
                            <a:srgbClr val="000000"/>
                          </a:solidFill>
                          <a:effectLst/>
                          <a:latin typeface="Calibri" charset="0"/>
                        </a:rPr>
                        <a:t>3</a:t>
                      </a:r>
                      <a:endParaRPr lang="cs-CZ"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fi-FI" sz="1100" b="0" i="0" u="none" strike="noStrike" dirty="0" smtClean="0">
                          <a:solidFill>
                            <a:srgbClr val="000000"/>
                          </a:solidFill>
                          <a:effectLst/>
                          <a:latin typeface="Calibri" charset="0"/>
                        </a:rPr>
                        <a:t>4</a:t>
                      </a:r>
                      <a:endParaRPr lang="fi-FI"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en-US" sz="1100" b="0" i="0" u="none" strike="noStrike">
                          <a:solidFill>
                            <a:srgbClr val="000000"/>
                          </a:solidFill>
                          <a:effectLst/>
                          <a:latin typeface="Calibri" charset="0"/>
                        </a:rPr>
                        <a:t>35</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FF0000"/>
                          </a:solidFill>
                          <a:effectLst/>
                          <a:latin typeface="Calibri" charset="0"/>
                        </a:rPr>
                        <a:t>×</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37</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38</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1°</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cs-CZ" sz="1100" b="0" i="0" u="none" strike="noStrike" dirty="0" smtClean="0">
                          <a:solidFill>
                            <a:srgbClr val="000000"/>
                          </a:solidFill>
                          <a:effectLst/>
                          <a:latin typeface="Calibri" charset="0"/>
                        </a:rPr>
                        <a:t>3</a:t>
                      </a:r>
                      <a:endParaRPr lang="cs-CZ"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C0000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100" b="0" i="0" u="none" strike="noStrike" dirty="0" smtClean="0">
                          <a:solidFill>
                            <a:srgbClr val="000000"/>
                          </a:solidFill>
                          <a:effectLst/>
                          <a:latin typeface="Calibri" charset="0"/>
                        </a:rPr>
                        <a:t>2</a:t>
                      </a:r>
                      <a:endParaRPr lang="ru-RU"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cs-CZ" sz="1100" b="0" i="0" u="none" strike="noStrike" dirty="0" smtClean="0">
                          <a:solidFill>
                            <a:srgbClr val="000000"/>
                          </a:solidFill>
                          <a:effectLst/>
                          <a:latin typeface="Calibri" charset="0"/>
                        </a:rPr>
                        <a:t>2</a:t>
                      </a:r>
                      <a:endParaRPr lang="cs-CZ"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1</a:t>
                      </a:r>
                      <a:endParaRPr lang="uk-UA"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5</a:t>
                      </a:r>
                      <a:endParaRPr lang="ru-RU"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cs-CZ" sz="1100" b="0" i="0" u="none" strike="noStrike" dirty="0" smtClean="0">
                          <a:solidFill>
                            <a:srgbClr val="000000"/>
                          </a:solidFill>
                          <a:effectLst/>
                          <a:latin typeface="Calibri" charset="0"/>
                        </a:rPr>
                        <a:t>2</a:t>
                      </a:r>
                      <a:endParaRPr lang="cs-CZ"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en-US" sz="1100" b="0" i="0" u="none" strike="noStrike" dirty="0" smtClean="0">
                          <a:solidFill>
                            <a:srgbClr val="000000"/>
                          </a:solidFill>
                          <a:effectLst/>
                          <a:latin typeface="Calibri" charset="0"/>
                        </a:rPr>
                        <a:t>2</a:t>
                      </a:r>
                      <a:endParaRPr lang="uk-UA"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9D9D9"/>
                    </a:solidFill>
                  </a:tcPr>
                </a:tc>
                <a:tc>
                  <a:txBody>
                    <a:bodyPr/>
                    <a:lstStyle/>
                    <a:p>
                      <a:pPr algn="ctr" fontAlgn="ctr"/>
                      <a:r>
                        <a:rPr lang="is-IS" sz="1100" b="0" i="0" u="none" strike="noStrike" dirty="0" smtClean="0">
                          <a:solidFill>
                            <a:srgbClr val="000000"/>
                          </a:solidFill>
                          <a:effectLst/>
                          <a:latin typeface="Calibri" charset="0"/>
                        </a:rPr>
                        <a:t>7</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5</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100" b="0" i="0" u="none" strike="noStrike" dirty="0" smtClean="0">
                          <a:solidFill>
                            <a:srgbClr val="000000"/>
                          </a:solidFill>
                          <a:effectLst/>
                          <a:latin typeface="Calibri" charset="0"/>
                        </a:rPr>
                        <a:t>5</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7030A0"/>
                    </a:solidFill>
                  </a:tcPr>
                </a:tc>
                <a:tc>
                  <a:txBody>
                    <a:bodyPr/>
                    <a:lstStyle/>
                    <a:p>
                      <a:pPr algn="ctr" fontAlgn="ctr"/>
                      <a:r>
                        <a:rPr lang="en-US" sz="1100" b="0" i="0" u="none" strike="noStrike" dirty="0" smtClean="0">
                          <a:solidFill>
                            <a:srgbClr val="000000"/>
                          </a:solidFill>
                          <a:effectLst/>
                          <a:latin typeface="Calibri" charset="0"/>
                        </a:rPr>
                        <a:t>5</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7030A0"/>
                    </a:solidFill>
                  </a:tcPr>
                </a:tc>
                <a:tc>
                  <a:txBody>
                    <a:bodyPr/>
                    <a:lstStyle/>
                    <a:p>
                      <a:pPr algn="ctr" fontAlgn="ctr"/>
                      <a:r>
                        <a:rPr lang="ru-RU" sz="1100" b="0" i="0" u="none" strike="noStrike" dirty="0" smtClean="0">
                          <a:solidFill>
                            <a:srgbClr val="000000"/>
                          </a:solidFill>
                          <a:effectLst/>
                          <a:latin typeface="Calibri" charset="0"/>
                        </a:rPr>
                        <a:t>5</a:t>
                      </a:r>
                      <a:endParaRPr lang="ru-RU"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7030A0"/>
                    </a:solidFill>
                  </a:tcPr>
                </a:tc>
                <a:tc>
                  <a:txBody>
                    <a:bodyPr/>
                    <a:lstStyle/>
                    <a:p>
                      <a:pPr algn="ctr" fontAlgn="ctr"/>
                      <a:r>
                        <a:rPr lang="en-US" sz="1100" b="0" i="0" u="none" strike="noStrike" dirty="0">
                          <a:solidFill>
                            <a:srgbClr val="000000"/>
                          </a:solidFill>
                          <a:effectLst/>
                          <a:latin typeface="Calibri" charset="0"/>
                        </a:rPr>
                        <a:t>45</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FF0000"/>
                          </a:solidFill>
                          <a:effectLst/>
                          <a:latin typeface="Calibri" charset="0"/>
                        </a:rPr>
                        <a:t>×</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47</a:t>
                      </a:r>
                    </a:p>
                  </a:txBody>
                  <a:tcPr marL="8369" marR="8369" marT="8369" marB="0" anchor="ctr">
                    <a:lnL>
                      <a:noFill/>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48</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7</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en-US" sz="1100" b="0" i="0" u="none" strike="noStrike" dirty="0" smtClean="0">
                          <a:solidFill>
                            <a:srgbClr val="000000"/>
                          </a:solidFill>
                          <a:effectLst/>
                          <a:latin typeface="Calibri" charset="0"/>
                        </a:rPr>
                        <a:t>1</a:t>
                      </a:r>
                      <a:endParaRPr lang="ru-RU"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7</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en-US" sz="1100" u="none" strike="noStrike" dirty="0">
                          <a:effectLst/>
                        </a:rPr>
                        <a:t>7</a:t>
                      </a:r>
                      <a:endParaRPr lang="en-U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FFFF99"/>
                    </a:solidFill>
                  </a:tcPr>
                </a:tc>
                <a:tc>
                  <a:txBody>
                    <a:bodyPr/>
                    <a:lstStyle/>
                    <a:p>
                      <a:pPr algn="ctr" fontAlgn="ctr"/>
                      <a:r>
                        <a:rPr lang="en-US" sz="1100" u="none" strike="noStrike" dirty="0">
                          <a:effectLst/>
                        </a:rPr>
                        <a:t>3</a:t>
                      </a:r>
                      <a:endParaRPr lang="en-U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FFFF99"/>
                    </a:solidFill>
                  </a:tcPr>
                </a:tc>
                <a:tc>
                  <a:txBody>
                    <a:bodyPr/>
                    <a:lstStyle/>
                    <a:p>
                      <a:pPr algn="ctr" fontAlgn="ctr"/>
                      <a:r>
                        <a:rPr lang="en-US" sz="1100" u="none" strike="noStrike" dirty="0">
                          <a:effectLst/>
                        </a:rPr>
                        <a:t>5</a:t>
                      </a:r>
                      <a:endParaRPr lang="en-U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FFFF99"/>
                    </a:solidFill>
                  </a:tcPr>
                </a:tc>
                <a:tc>
                  <a:txBody>
                    <a:bodyPr/>
                    <a:lstStyle/>
                    <a:p>
                      <a:pPr algn="ctr" fontAlgn="ctr"/>
                      <a:r>
                        <a:rPr lang="en-US" sz="1100" u="none" strike="noStrike" dirty="0">
                          <a:effectLst/>
                        </a:rPr>
                        <a:t>5</a:t>
                      </a:r>
                      <a:endParaRPr lang="en-U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9D9D9"/>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63</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64</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65</a:t>
                      </a:r>
                    </a:p>
                  </a:txBody>
                  <a:tcPr marL="8369" marR="8369" marT="8369" marB="0" anchor="ctr">
                    <a:lnL>
                      <a:noFill/>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66</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8E4BC"/>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3</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70</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71</a:t>
                      </a:r>
                    </a:p>
                  </a:txBody>
                  <a:tcPr marL="8369" marR="8369" marT="8369" marB="0" anchor="ctr">
                    <a:lnL>
                      <a:noFill/>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72</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gridSpan="2">
                  <a:txBody>
                    <a:bodyPr/>
                    <a:lstStyle/>
                    <a:p>
                      <a:pPr algn="ctr" fontAlgn="ctr"/>
                      <a:r>
                        <a:rPr lang="ja-JP" altLang="en-US" sz="1100" b="1" i="0" u="none" strike="noStrike">
                          <a:solidFill>
                            <a:srgbClr val="000000"/>
                          </a:solidFill>
                          <a:effectLst/>
                          <a:latin typeface="Calibri" charset="0"/>
                        </a:rPr>
                        <a:t>下鼻側</a:t>
                      </a:r>
                    </a:p>
                  </a:txBody>
                  <a:tcPr marL="8369" marR="8369" marT="8369" marB="0" anchor="ctr">
                    <a:lnL>
                      <a:noFill/>
                    </a:lnL>
                    <a:lnR>
                      <a:noFill/>
                    </a:lnR>
                    <a:lnT>
                      <a:noFill/>
                    </a:lnT>
                    <a:lnB>
                      <a:noFill/>
                    </a:lnB>
                    <a:solidFill>
                      <a:srgbClr val="D8E4BC"/>
                    </a:solidFill>
                  </a:tcPr>
                </a:tc>
                <a:tc hMerge="1">
                  <a:txBody>
                    <a:bodyPr/>
                    <a:lstStyle/>
                    <a:p>
                      <a:endParaRPr lang="en-US"/>
                    </a:p>
                  </a:txBody>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8E4BC"/>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3</a:t>
                      </a:r>
                      <a:endParaRPr lang="ru-RU"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75</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76</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gridSpan="2">
                  <a:txBody>
                    <a:bodyPr/>
                    <a:lstStyle/>
                    <a:p>
                      <a:pPr algn="ctr" fontAlgn="ctr"/>
                      <a:r>
                        <a:rPr lang="ja-JP" altLang="en-US" sz="1100" b="1" i="0" u="none" strike="noStrike">
                          <a:solidFill>
                            <a:srgbClr val="000000"/>
                          </a:solidFill>
                          <a:effectLst/>
                          <a:latin typeface="Calibri" charset="0"/>
                        </a:rPr>
                        <a:t>下耳側</a:t>
                      </a:r>
                    </a:p>
                  </a:txBody>
                  <a:tcPr marL="8369" marR="8369" marT="8369" marB="0" anchor="ctr">
                    <a:lnL>
                      <a:noFill/>
                    </a:lnL>
                    <a:lnR>
                      <a:noFill/>
                    </a:lnR>
                    <a:lnT>
                      <a:noFill/>
                    </a:lnT>
                    <a:lnB>
                      <a:noFill/>
                    </a:lnB>
                    <a:solidFill>
                      <a:srgbClr val="FFFF99"/>
                    </a:solidFill>
                  </a:tcPr>
                </a:tc>
                <a:tc hMerge="1">
                  <a:txBody>
                    <a:bodyPr/>
                    <a:lstStyle/>
                    <a:p>
                      <a:endParaRPr lang="en-US"/>
                    </a:p>
                  </a:txBody>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gridSpan="2">
                  <a:txBody>
                    <a:bodyPr/>
                    <a:lstStyle/>
                    <a:p>
                      <a:pPr algn="ctr" fontAlgn="ctr"/>
                      <a:r>
                        <a:rPr lang="zh-TW" altLang="en-US" sz="1100" b="1" i="0" u="none" strike="noStrike" dirty="0">
                          <a:solidFill>
                            <a:srgbClr val="000000"/>
                          </a:solidFill>
                          <a:effectLst/>
                          <a:latin typeface="Calibri" charset="0"/>
                        </a:rPr>
                        <a:t>右眼</a:t>
                      </a:r>
                    </a:p>
                  </a:txBody>
                  <a:tcPr marL="8369" marR="8369" marT="8369" marB="0" anchor="ctr">
                    <a:lnL>
                      <a:noFill/>
                    </a:lnL>
                    <a:lnR>
                      <a:noFill/>
                    </a:lnR>
                    <a:lnT>
                      <a:noFill/>
                    </a:lnT>
                    <a:lnB>
                      <a:noFill/>
                    </a:lnB>
                  </a:tcPr>
                </a:tc>
                <a:tc hMerge="1">
                  <a:txBody>
                    <a:bodyPr/>
                    <a:lstStyle/>
                    <a:p>
                      <a:endParaRPr lang="en-US"/>
                    </a:p>
                  </a:txBody>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tcPr>
                </a:tc>
              </a:tr>
            </a:tbl>
          </a:graphicData>
        </a:graphic>
      </p:graphicFrame>
      <p:graphicFrame>
        <p:nvGraphicFramePr>
          <p:cNvPr id="4" name="Table 3"/>
          <p:cNvGraphicFramePr>
            <a:graphicFrameLocks noGrp="1"/>
          </p:cNvGraphicFramePr>
          <p:nvPr/>
        </p:nvGraphicFramePr>
        <p:xfrm>
          <a:off x="4827671" y="2129966"/>
          <a:ext cx="2971800" cy="3248025"/>
        </p:xfrm>
        <a:graphic>
          <a:graphicData uri="http://schemas.openxmlformats.org/drawingml/2006/table">
            <a:tbl>
              <a:tblPr>
                <a:tableStyleId>{5C22544A-7EE6-4342-B048-85BDC9FD1C3A}</a:tableStyleId>
              </a:tblPr>
              <a:tblGrid>
                <a:gridCol w="247650"/>
                <a:gridCol w="247650"/>
                <a:gridCol w="247650"/>
                <a:gridCol w="247650"/>
                <a:gridCol w="247650"/>
                <a:gridCol w="247650"/>
                <a:gridCol w="247650"/>
                <a:gridCol w="247650"/>
                <a:gridCol w="247650"/>
                <a:gridCol w="247650"/>
                <a:gridCol w="247650"/>
                <a:gridCol w="247650"/>
              </a:tblGrid>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dirty="0">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6098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ja-JP" altLang="en-US" sz="800" u="none" strike="noStrike">
                          <a:effectLst/>
                        </a:rPr>
                        <a:t>上鼻側</a:t>
                      </a:r>
                      <a:endParaRPr lang="ja-JP" altLang="en-US" sz="8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FF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ja-JP" altLang="en-US" sz="800" u="none" strike="noStrike">
                          <a:effectLst/>
                        </a:rPr>
                        <a:t>上耳側</a:t>
                      </a:r>
                      <a:endParaRPr lang="ja-JP" altLang="en-US" sz="8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t-IT" sz="800" u="none" strike="noStrike">
                          <a:effectLst/>
                        </a:rPr>
                        <a:t>10°</a:t>
                      </a:r>
                      <a:endParaRPr lang="it-IT"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FF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6098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ja-JP" altLang="en-US" sz="800" u="none" strike="noStrike">
                          <a:effectLst/>
                        </a:rPr>
                        <a:t>下鼻側</a:t>
                      </a:r>
                      <a:endParaRPr lang="ja-JP" altLang="en-US" sz="8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ja-JP" altLang="en-US" sz="800" u="none" strike="noStrike">
                          <a:effectLst/>
                        </a:rPr>
                        <a:t>下耳側</a:t>
                      </a:r>
                      <a:endParaRPr lang="ja-JP" altLang="en-US" sz="8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32956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zh-TW" altLang="en-US" sz="1100" u="none" strike="noStrike">
                          <a:effectLst/>
                        </a:rPr>
                        <a:t>右眼</a:t>
                      </a:r>
                      <a:endParaRPr lang="zh-TW" altLang="en-US" sz="11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dirty="0">
                        <a:solidFill>
                          <a:srgbClr val="000000"/>
                        </a:solidFill>
                        <a:effectLst/>
                        <a:latin typeface="Calibri" charset="0"/>
                      </a:endParaRPr>
                    </a:p>
                  </a:txBody>
                  <a:tcPr marL="9525" marR="9525" marT="9525" marB="0" anchor="ctr"/>
                </a:tc>
              </a:tr>
            </a:tbl>
          </a:graphicData>
        </a:graphic>
      </p:graphicFrame>
    </p:spTree>
    <p:extLst>
      <p:ext uri="{BB962C8B-B14F-4D97-AF65-F5344CB8AC3E}">
        <p14:creationId xmlns:p14="http://schemas.microsoft.com/office/powerpoint/2010/main" val="16574267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868510773"/>
              </p:ext>
            </p:extLst>
          </p:nvPr>
        </p:nvGraphicFramePr>
        <p:xfrm>
          <a:off x="845031" y="2273531"/>
          <a:ext cx="3394050" cy="3263505"/>
        </p:xfrm>
        <a:graphic>
          <a:graphicData uri="http://schemas.openxmlformats.org/drawingml/2006/table">
            <a:tbl>
              <a:tblPr>
                <a:tableStyleId>{5C22544A-7EE6-4342-B048-85BDC9FD1C3A}</a:tableStyleId>
              </a:tblPr>
              <a:tblGrid>
                <a:gridCol w="226270"/>
                <a:gridCol w="226270"/>
                <a:gridCol w="226270"/>
                <a:gridCol w="226270"/>
                <a:gridCol w="226270"/>
                <a:gridCol w="226270"/>
                <a:gridCol w="226270"/>
                <a:gridCol w="226270"/>
                <a:gridCol w="226270"/>
                <a:gridCol w="226270"/>
                <a:gridCol w="226270"/>
                <a:gridCol w="226270"/>
                <a:gridCol w="226270"/>
                <a:gridCol w="226270"/>
                <a:gridCol w="226270"/>
              </a:tblGrid>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gridSpan="2">
                  <a:txBody>
                    <a:bodyPr/>
                    <a:lstStyle/>
                    <a:p>
                      <a:pPr algn="ctr" fontAlgn="ctr"/>
                      <a:r>
                        <a:rPr lang="ja-JP" altLang="en-US" sz="800" u="none" strike="noStrike">
                          <a:effectLst/>
                        </a:rPr>
                        <a:t>上鼻側</a:t>
                      </a:r>
                      <a:endParaRPr lang="ja-JP" altLang="en-US" sz="8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FF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gridSpan="2">
                  <a:txBody>
                    <a:bodyPr/>
                    <a:lstStyle/>
                    <a:p>
                      <a:pPr algn="ctr" fontAlgn="ctr"/>
                      <a:r>
                        <a:rPr lang="ja-JP" altLang="en-US" sz="800" u="none" strike="noStrike">
                          <a:effectLst/>
                        </a:rPr>
                        <a:t>上耳側</a:t>
                      </a:r>
                      <a:endParaRPr lang="ja-JP" altLang="en-US" sz="8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sk-SK" sz="800" u="none" strike="noStrike" dirty="0">
                          <a:effectLst/>
                        </a:rPr>
                        <a:t> </a:t>
                      </a:r>
                      <a:endParaRPr lang="sk-SK" sz="800" b="0" i="0" u="none" strike="noStrike" dirty="0">
                        <a:solidFill>
                          <a:srgbClr val="000000"/>
                        </a:solidFill>
                        <a:effectLst/>
                        <a:latin typeface="Calibri" charset="0"/>
                      </a:endParaRPr>
                    </a:p>
                  </a:txBody>
                  <a:tcPr marL="8703" marR="8703" marT="8703" marB="0" anchor="ctr"/>
                </a:tc>
                <a:tc>
                  <a:txBody>
                    <a:bodyPr/>
                    <a:lstStyle/>
                    <a:p>
                      <a:pPr algn="ctr" fontAlgn="ctr"/>
                      <a:r>
                        <a:rPr lang="sk-SK" sz="800" u="none" strike="noStrike" dirty="0">
                          <a:effectLst/>
                        </a:rPr>
                        <a:t> </a:t>
                      </a:r>
                      <a:endParaRPr lang="sk-SK"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smtClean="0">
                          <a:effectLst/>
                        </a:rPr>
                        <a:t>6</a:t>
                      </a:r>
                      <a:endParaRPr lang="en-US" sz="800" b="0" i="0" u="none" strike="noStrike" dirty="0">
                        <a:solidFill>
                          <a:srgbClr val="000000"/>
                        </a:solidFill>
                        <a:effectLst/>
                        <a:latin typeface="Calibri" charset="0"/>
                      </a:endParaRPr>
                    </a:p>
                  </a:txBody>
                  <a:tcPr marL="8703" marR="8703" marT="8703" marB="0" anchor="ctr">
                    <a:noFill/>
                  </a:tcPr>
                </a:tc>
                <a:tc>
                  <a:txBody>
                    <a:bodyPr/>
                    <a:lstStyle/>
                    <a:p>
                      <a:pPr algn="ctr" fontAlgn="ctr"/>
                      <a:r>
                        <a:rPr lang="en-US" sz="800" u="none" strike="noStrike" dirty="0" smtClean="0">
                          <a:effectLst/>
                        </a:rPr>
                        <a:t>6</a:t>
                      </a:r>
                      <a:endParaRPr lang="en-US" sz="800" b="0" i="0" u="none" strike="noStrike" dirty="0">
                        <a:solidFill>
                          <a:srgbClr val="000000"/>
                        </a:solidFill>
                        <a:effectLst/>
                        <a:latin typeface="Calibri" charset="0"/>
                      </a:endParaRPr>
                    </a:p>
                  </a:txBody>
                  <a:tcPr marL="8703" marR="8703" marT="8703" marB="0" anchor="ctr">
                    <a:no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no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no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sk-SK" sz="800" u="none" strike="noStrike">
                          <a:effectLst/>
                        </a:rPr>
                        <a:t> </a:t>
                      </a:r>
                      <a:endParaRPr lang="sk-SK" sz="800" b="0" i="0" u="none" strike="noStrike">
                        <a:solidFill>
                          <a:srgbClr val="FF0000"/>
                        </a:solidFill>
                        <a:effectLst/>
                        <a:latin typeface="Calibri" charset="0"/>
                      </a:endParaRPr>
                    </a:p>
                  </a:txBody>
                  <a:tcPr marL="8703" marR="8703" marT="8703" marB="0" anchor="ct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gridSpan="2">
                  <a:txBody>
                    <a:bodyPr/>
                    <a:lstStyle/>
                    <a:p>
                      <a:pPr algn="ctr" fontAlgn="ctr"/>
                      <a:r>
                        <a:rPr lang="ja-JP" altLang="en-US" sz="800" u="none" strike="noStrike">
                          <a:effectLst/>
                        </a:rPr>
                        <a:t>下鼻側</a:t>
                      </a:r>
                      <a:endParaRPr lang="ja-JP" altLang="en-US" sz="8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gridSpan="2">
                  <a:txBody>
                    <a:bodyPr/>
                    <a:lstStyle/>
                    <a:p>
                      <a:pPr algn="ctr" fontAlgn="ctr"/>
                      <a:r>
                        <a:rPr lang="ja-JP" altLang="en-US" sz="800" u="none" strike="noStrike">
                          <a:effectLst/>
                        </a:rPr>
                        <a:t>下耳側</a:t>
                      </a:r>
                      <a:endParaRPr lang="ja-JP" altLang="en-US" sz="8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gridSpan="2">
                  <a:txBody>
                    <a:bodyPr/>
                    <a:lstStyle/>
                    <a:p>
                      <a:pPr algn="ctr" fontAlgn="ctr"/>
                      <a:r>
                        <a:rPr lang="zh-TW" altLang="en-US" sz="1000" u="none" strike="noStrike">
                          <a:effectLst/>
                        </a:rPr>
                        <a:t>右眼</a:t>
                      </a:r>
                      <a:endParaRPr lang="zh-TW" altLang="en-US" sz="10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791059504"/>
              </p:ext>
            </p:extLst>
          </p:nvPr>
        </p:nvGraphicFramePr>
        <p:xfrm>
          <a:off x="4818647" y="2357468"/>
          <a:ext cx="2971800" cy="3095625"/>
        </p:xfrm>
        <a:graphic>
          <a:graphicData uri="http://schemas.openxmlformats.org/drawingml/2006/table">
            <a:tbl>
              <a:tblPr>
                <a:tableStyleId>{5C22544A-7EE6-4342-B048-85BDC9FD1C3A}</a:tableStyleId>
              </a:tblPr>
              <a:tblGrid>
                <a:gridCol w="247650"/>
                <a:gridCol w="247650"/>
                <a:gridCol w="247650"/>
                <a:gridCol w="247650"/>
                <a:gridCol w="247650"/>
                <a:gridCol w="247650"/>
                <a:gridCol w="247650"/>
                <a:gridCol w="247650"/>
                <a:gridCol w="247650"/>
                <a:gridCol w="247650"/>
                <a:gridCol w="247650"/>
                <a:gridCol w="247650"/>
              </a:tblGrid>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gridSpan="2">
                  <a:txBody>
                    <a:bodyPr/>
                    <a:lstStyle/>
                    <a:p>
                      <a:pPr algn="l" fontAlgn="ctr"/>
                      <a:r>
                        <a:rPr lang="ja-JP" altLang="en-US" sz="800" u="none" strike="noStrike">
                          <a:effectLst/>
                        </a:rPr>
                        <a:t>上鼻側</a:t>
                      </a:r>
                      <a:endParaRPr lang="ja-JP" altLang="en-US" sz="8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a:t>
                      </a:r>
                      <a:endParaRPr lang="en-US" sz="800" b="0" i="0" u="none" strike="noStrike">
                        <a:solidFill>
                          <a:srgbClr val="FF0000"/>
                        </a:solidFill>
                        <a:effectLst/>
                        <a:latin typeface="Calibri" charset="0"/>
                      </a:endParaRPr>
                    </a:p>
                  </a:txBody>
                  <a:tcPr marL="9525" marR="9525" marT="9525" marB="0" anchor="ctr"/>
                </a:tc>
                <a:tc>
                  <a:txBody>
                    <a:bodyPr/>
                    <a:lstStyle/>
                    <a:p>
                      <a:pPr algn="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gridSpan="2">
                  <a:txBody>
                    <a:bodyPr/>
                    <a:lstStyle/>
                    <a:p>
                      <a:pPr algn="l" fontAlgn="ctr"/>
                      <a:r>
                        <a:rPr lang="ja-JP" altLang="en-US" sz="800" u="none" strike="noStrike">
                          <a:effectLst/>
                        </a:rPr>
                        <a:t>上耳側</a:t>
                      </a:r>
                      <a:endParaRPr lang="ja-JP" altLang="en-US" sz="8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7</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8</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9</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10</a:t>
                      </a: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cs-CZ" sz="800" u="none" strike="noStrike">
                          <a:effectLst/>
                        </a:rPr>
                        <a:t>11</a:t>
                      </a:r>
                      <a:endParaRPr lang="cs-CZ"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12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13</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14</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16</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17</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fi-FI" sz="800" u="none" strike="noStrike">
                          <a:effectLst/>
                        </a:rPr>
                        <a:t>18</a:t>
                      </a:r>
                      <a:endParaRPr lang="fi-FI"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19</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20</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cs-CZ" sz="800" u="none" strike="noStrike">
                          <a:effectLst/>
                        </a:rPr>
                        <a:t>21</a:t>
                      </a:r>
                      <a:endParaRPr lang="cs-CZ"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23</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24</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25</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26</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27</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28</a:t>
                      </a:r>
                      <a:endParaRPr lang="is-I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29</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31</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32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33</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ru-RU" sz="800" u="none" strike="noStrike">
                          <a:effectLst/>
                        </a:rPr>
                        <a:t>34</a:t>
                      </a:r>
                      <a:endParaRPr lang="ru-RU"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cs-CZ" sz="800" u="none" strike="noStrike">
                          <a:effectLst/>
                        </a:rPr>
                        <a:t>36</a:t>
                      </a:r>
                      <a:endParaRPr lang="cs-CZ"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37</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38</a:t>
                      </a: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it-IT" sz="800" u="none" strike="noStrike">
                          <a:effectLst/>
                        </a:rPr>
                        <a:t>30°</a:t>
                      </a:r>
                      <a:endParaRPr lang="it-IT"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uk-UA" sz="800" u="none" strike="noStrike">
                          <a:effectLst/>
                        </a:rPr>
                        <a:t>39</a:t>
                      </a:r>
                      <a:endParaRPr lang="uk-UA"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41</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42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43</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44</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46</a:t>
                      </a:r>
                      <a:endParaRPr lang="en-US" sz="800" b="0" i="0" u="none" strike="noStrike">
                        <a:solidFill>
                          <a:srgbClr val="FF0000"/>
                        </a:solidFill>
                        <a:effectLst/>
                        <a:latin typeface="Calibri" charset="0"/>
                      </a:endParaRPr>
                    </a:p>
                  </a:txBody>
                  <a:tcPr marL="9525" marR="9525" marT="9525" marB="0" anchor="ctr"/>
                </a:tc>
                <a:tc>
                  <a:txBody>
                    <a:bodyPr/>
                    <a:lstStyle/>
                    <a:p>
                      <a:pPr algn="r" fontAlgn="ctr"/>
                      <a:r>
                        <a:rPr lang="en-US" sz="800" u="none" strike="noStrike">
                          <a:effectLst/>
                        </a:rPr>
                        <a:t>47</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48</a:t>
                      </a:r>
                      <a:endParaRPr lang="is-I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cs-CZ" sz="800" u="none" strike="noStrike">
                          <a:effectLst/>
                        </a:rPr>
                        <a:t>49</a:t>
                      </a:r>
                      <a:endParaRPr lang="cs-CZ"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uk-UA" sz="800" u="none" strike="noStrike">
                          <a:effectLst/>
                        </a:rPr>
                        <a:t>51</a:t>
                      </a:r>
                      <a:endParaRPr lang="uk-UA"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52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53</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54</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56</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ru-RU" sz="800" u="none" strike="noStrike">
                          <a:effectLst/>
                        </a:rPr>
                        <a:t>57</a:t>
                      </a:r>
                      <a:endParaRPr lang="ru-RU" sz="800" b="0" i="0" u="none" strike="noStrike">
                        <a:solidFill>
                          <a:srgbClr val="000000"/>
                        </a:solidFill>
                        <a:effectLst/>
                        <a:latin typeface="Calibri" charset="0"/>
                      </a:endParaRPr>
                    </a:p>
                  </a:txBody>
                  <a:tcPr marL="9525" marR="9525" marT="9525" marB="0" anchor="ctr"/>
                </a:tc>
                <a:tc>
                  <a:txBody>
                    <a:bodyPr/>
                    <a:lstStyle/>
                    <a:p>
                      <a:pPr algn="r" fontAlgn="ctr"/>
                      <a:r>
                        <a:rPr lang="ru-RU" sz="800" u="none" strike="noStrike">
                          <a:effectLst/>
                        </a:rPr>
                        <a:t>58</a:t>
                      </a:r>
                      <a:endParaRPr lang="ru-RU"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59</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61</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63</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64</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66</a:t>
                      </a:r>
                      <a:endParaRPr lang="is-I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67</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68</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69</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70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71</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72</a:t>
                      </a:r>
                      <a:endParaRPr lang="is-I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gridSpan="2">
                  <a:txBody>
                    <a:bodyPr/>
                    <a:lstStyle/>
                    <a:p>
                      <a:pPr algn="l" fontAlgn="ctr"/>
                      <a:r>
                        <a:rPr lang="ja-JP" altLang="en-US" sz="800" u="none" strike="noStrike">
                          <a:effectLst/>
                        </a:rPr>
                        <a:t>下鼻側</a:t>
                      </a:r>
                      <a:endParaRPr lang="ja-JP" altLang="en-US" sz="8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73</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ru-RU" sz="800" u="none" strike="noStrike">
                          <a:effectLst/>
                        </a:rPr>
                        <a:t>74</a:t>
                      </a:r>
                      <a:endParaRPr lang="ru-RU"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75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76</a:t>
                      </a: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gridSpan="2">
                  <a:txBody>
                    <a:bodyPr/>
                    <a:lstStyle/>
                    <a:p>
                      <a:pPr algn="l" fontAlgn="ctr"/>
                      <a:r>
                        <a:rPr lang="ja-JP" altLang="en-US" sz="800" u="none" strike="noStrike">
                          <a:effectLst/>
                        </a:rPr>
                        <a:t>下耳側</a:t>
                      </a:r>
                      <a:endParaRPr lang="ja-JP" altLang="en-US" sz="8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gridSpan="2">
                  <a:txBody>
                    <a:bodyPr/>
                    <a:lstStyle/>
                    <a:p>
                      <a:pPr algn="l" fontAlgn="ctr"/>
                      <a:r>
                        <a:rPr lang="zh-TW" altLang="en-US" sz="1100" u="none" strike="noStrike">
                          <a:effectLst/>
                        </a:rPr>
                        <a:t>右眼</a:t>
                      </a:r>
                      <a:endParaRPr lang="zh-TW" altLang="en-US" sz="11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dirty="0">
                        <a:solidFill>
                          <a:srgbClr val="000000"/>
                        </a:solidFill>
                        <a:effectLst/>
                        <a:latin typeface="Calibri" charset="0"/>
                      </a:endParaRPr>
                    </a:p>
                  </a:txBody>
                  <a:tcPr marL="9525" marR="9525" marT="9525" marB="0" anchor="ctr"/>
                </a:tc>
              </a:tr>
            </a:tbl>
          </a:graphicData>
        </a:graphic>
      </p:graphicFrame>
    </p:spTree>
    <p:extLst>
      <p:ext uri="{BB962C8B-B14F-4D97-AF65-F5344CB8AC3E}">
        <p14:creationId xmlns:p14="http://schemas.microsoft.com/office/powerpoint/2010/main" val="3123685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10-2 Nakanishi et al. vs Ours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818526764"/>
              </p:ext>
            </p:extLst>
          </p:nvPr>
        </p:nvGraphicFramePr>
        <p:xfrm>
          <a:off x="3988483" y="2592180"/>
          <a:ext cx="3040980" cy="2924030"/>
        </p:xfrm>
        <a:graphic>
          <a:graphicData uri="http://schemas.openxmlformats.org/drawingml/2006/table">
            <a:tbl>
              <a:tblPr/>
              <a:tblGrid>
                <a:gridCol w="304098"/>
                <a:gridCol w="304098"/>
                <a:gridCol w="304098"/>
                <a:gridCol w="304098"/>
                <a:gridCol w="304098"/>
                <a:gridCol w="304098"/>
                <a:gridCol w="304098"/>
                <a:gridCol w="304098"/>
                <a:gridCol w="304098"/>
                <a:gridCol w="304098"/>
              </a:tblGrid>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3</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en-US" sz="1500" b="0" i="0" u="none" strike="noStrike" dirty="0" smtClean="0">
                          <a:solidFill>
                            <a:srgbClr val="000000"/>
                          </a:solidFill>
                          <a:effectLst/>
                          <a:latin typeface="Calibri" charset="0"/>
                        </a:rPr>
                        <a:t>2</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r>
              <a:tr h="292403">
                <a:tc>
                  <a:txBody>
                    <a:bodyPr/>
                    <a:lstStyle/>
                    <a:p>
                      <a:pPr algn="ctr" fontAlgn="ctr"/>
                      <a:r>
                        <a:rPr lang="en-US" sz="1500" b="0" i="0" u="none" strike="noStrike" dirty="0" smtClean="0">
                          <a:solidFill>
                            <a:srgbClr val="000000"/>
                          </a:solidFill>
                          <a:effectLst/>
                          <a:latin typeface="Calibri" charset="0"/>
                        </a:rPr>
                        <a:t>1</a:t>
                      </a:r>
                      <a:endParaRPr lang="uk-UA"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ru-RU"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endParaRPr lang="is-I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D8E4BC"/>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8E4BC"/>
                    </a:solidFill>
                  </a:tcPr>
                </a:tc>
                <a:tc>
                  <a:txBody>
                    <a:bodyPr/>
                    <a:lstStyle/>
                    <a:p>
                      <a:pPr algn="ctr" fontAlgn="ctr"/>
                      <a:r>
                        <a:rPr lang="en-US" sz="1500" b="0" i="0" u="none" strike="noStrike" dirty="0" smtClean="0">
                          <a:solidFill>
                            <a:srgbClr val="000000"/>
                          </a:solidFill>
                          <a:effectLst/>
                          <a:latin typeface="Calibri" charset="0"/>
                        </a:rPr>
                        <a:t>1</a:t>
                      </a:r>
                      <a:endParaRPr lang="ru-RU"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endParaRPr lang="en-U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FFFF99"/>
                    </a:solidFill>
                  </a:tcPr>
                </a:tc>
              </a:tr>
            </a:tbl>
          </a:graphicData>
        </a:graphic>
      </p:graphicFrame>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19114" y="2315096"/>
            <a:ext cx="3355463" cy="3355465"/>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336786" y="2592180"/>
            <a:ext cx="1807214" cy="2658881"/>
          </a:xfrm>
          <a:prstGeom prst="rect">
            <a:avLst/>
          </a:prstGeom>
        </p:spPr>
      </p:pic>
    </p:spTree>
    <p:extLst>
      <p:ext uri="{BB962C8B-B14F-4D97-AF65-F5344CB8AC3E}">
        <p14:creationId xmlns:p14="http://schemas.microsoft.com/office/powerpoint/2010/main" val="2893269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Table 3"/>
          <p:cNvGraphicFramePr>
            <a:graphicFrameLocks noGrp="1"/>
          </p:cNvGraphicFramePr>
          <p:nvPr/>
        </p:nvGraphicFramePr>
        <p:xfrm>
          <a:off x="4699669" y="2592180"/>
          <a:ext cx="3040980" cy="2924030"/>
        </p:xfrm>
        <a:graphic>
          <a:graphicData uri="http://schemas.openxmlformats.org/drawingml/2006/table">
            <a:tbl>
              <a:tblPr/>
              <a:tblGrid>
                <a:gridCol w="304098"/>
                <a:gridCol w="304098"/>
                <a:gridCol w="304098"/>
                <a:gridCol w="304098"/>
                <a:gridCol w="304098"/>
                <a:gridCol w="304098"/>
                <a:gridCol w="304098"/>
                <a:gridCol w="304098"/>
                <a:gridCol w="304098"/>
                <a:gridCol w="304098"/>
              </a:tblGrid>
              <a:tr h="292403">
                <a:tc>
                  <a:txBody>
                    <a:bodyPr/>
                    <a:lstStyle/>
                    <a:p>
                      <a:pPr algn="ctr" fontAlgn="ctr"/>
                      <a:r>
                        <a:rPr lang="is-IS" sz="1500" b="0" i="0" u="none" strike="noStrike" dirty="0">
                          <a:solidFill>
                            <a:srgbClr val="000000"/>
                          </a:solidFill>
                          <a:effectLst/>
                          <a:latin typeface="Calibri" charset="0"/>
                        </a:rPr>
                        <a:t>22</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a:solidFill>
                            <a:srgbClr val="000000"/>
                          </a:solidFill>
                          <a:effectLst/>
                          <a:latin typeface="Calibri" charset="0"/>
                        </a:rPr>
                        <a:t>23</a:t>
                      </a: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is-IS" sz="1500" b="0" i="0" u="none" strike="noStrike" dirty="0">
                          <a:solidFill>
                            <a:srgbClr val="000000"/>
                          </a:solidFill>
                          <a:effectLst/>
                          <a:latin typeface="Calibri" charset="0"/>
                        </a:rPr>
                        <a:t>24</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is-IS" sz="1500" b="0" i="0" u="none" strike="noStrike">
                          <a:solidFill>
                            <a:srgbClr val="000000"/>
                          </a:solidFill>
                          <a:effectLst/>
                          <a:latin typeface="Calibri" charset="0"/>
                        </a:rPr>
                        <a:t>25</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smtClean="0">
                          <a:solidFill>
                            <a:srgbClr val="000000"/>
                          </a:solidFill>
                          <a:effectLst/>
                          <a:latin typeface="Calibri" charset="0"/>
                        </a:rPr>
                        <a:t>3</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is-IS" sz="1500" b="0" i="0" u="none" strike="noStrike">
                          <a:solidFill>
                            <a:srgbClr val="000000"/>
                          </a:solidFill>
                          <a:effectLst/>
                          <a:latin typeface="Calibri" charset="0"/>
                        </a:rPr>
                        <a:t>32</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en-US" sz="1500" b="0" i="0" u="none" strike="noStrike">
                          <a:solidFill>
                            <a:srgbClr val="000000"/>
                          </a:solidFill>
                          <a:effectLst/>
                          <a:latin typeface="Calibri" charset="0"/>
                        </a:rPr>
                        <a:t>35</a:t>
                      </a:r>
                    </a:p>
                  </a:txBody>
                  <a:tcPr marL="11696" marR="11696" marT="11696" marB="0" anchor="ctr">
                    <a:lnL>
                      <a:noFill/>
                    </a:lnL>
                    <a:lnR>
                      <a:noFill/>
                    </a:lnR>
                    <a:lnT>
                      <a:noFill/>
                    </a:lnT>
                    <a:lnB>
                      <a:noFill/>
                    </a:lnB>
                    <a:solidFill>
                      <a:srgbClr val="F2DCDB"/>
                    </a:solidFill>
                  </a:tcPr>
                </a:tc>
              </a:tr>
              <a:tr h="292403">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C0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500" b="0" i="0" u="none" strike="noStrike" dirty="0" smtClean="0">
                          <a:solidFill>
                            <a:srgbClr val="000000"/>
                          </a:solidFill>
                          <a:effectLst/>
                          <a:latin typeface="Calibri" charset="0"/>
                        </a:rPr>
                        <a:t>2</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r>
              <a:tr h="292403">
                <a:tc>
                  <a:txBody>
                    <a:bodyPr/>
                    <a:lstStyle/>
                    <a:p>
                      <a:pPr algn="ctr" fontAlgn="ctr"/>
                      <a:r>
                        <a:rPr lang="en-US" sz="1500" b="0" i="0" u="none" strike="noStrike" dirty="0" smtClean="0">
                          <a:solidFill>
                            <a:srgbClr val="000000"/>
                          </a:solidFill>
                          <a:effectLst/>
                          <a:latin typeface="Calibri" charset="0"/>
                        </a:rPr>
                        <a:t>1</a:t>
                      </a:r>
                      <a:endParaRPr lang="uk-UA"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r>
              <a:tr h="292403">
                <a:tc>
                  <a:txBody>
                    <a:bodyPr/>
                    <a:lstStyle/>
                    <a:p>
                      <a:pPr algn="ctr" fontAlgn="ctr"/>
                      <a:r>
                        <a:rPr lang="is-IS" sz="1500" b="0" i="0" u="none" strike="noStrike" dirty="0" smtClean="0">
                          <a:solidFill>
                            <a:srgbClr val="000000"/>
                          </a:solidFill>
                          <a:effectLst/>
                          <a:latin typeface="Calibri" charset="0"/>
                        </a:rPr>
                        <a:t>7</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ru-RU"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a:solidFill>
                            <a:srgbClr val="000000"/>
                          </a:solidFill>
                          <a:effectLst/>
                          <a:latin typeface="Calibri" charset="0"/>
                        </a:rPr>
                        <a:t>45</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is-IS" sz="1500" u="none" strike="noStrike" dirty="0">
                          <a:effectLst/>
                        </a:rPr>
                        <a:t>2</a:t>
                      </a:r>
                      <a:endParaRPr lang="is-I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D8E4BC"/>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7</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8E4BC"/>
                    </a:solidFill>
                  </a:tcPr>
                </a:tc>
                <a:tc>
                  <a:txBody>
                    <a:bodyPr/>
                    <a:lstStyle/>
                    <a:p>
                      <a:pPr algn="ctr" fontAlgn="ctr"/>
                      <a:r>
                        <a:rPr lang="en-US" sz="1500" b="0" i="0" u="none" strike="noStrike" dirty="0" smtClean="0">
                          <a:solidFill>
                            <a:srgbClr val="000000"/>
                          </a:solidFill>
                          <a:effectLst/>
                          <a:latin typeface="Calibri" charset="0"/>
                        </a:rPr>
                        <a:t>1</a:t>
                      </a:r>
                      <a:endParaRPr lang="ru-RU"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7</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en-US" sz="1500" u="none" strike="noStrike" dirty="0">
                          <a:effectLst/>
                        </a:rPr>
                        <a:t>7</a:t>
                      </a:r>
                      <a:endParaRPr lang="en-U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FFFF99"/>
                    </a:solidFill>
                  </a:tcPr>
                </a:tc>
              </a:tr>
            </a:tbl>
          </a:graphicData>
        </a:graphic>
      </p:graphicFrame>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30300" y="2315096"/>
            <a:ext cx="3355463" cy="3355465"/>
          </a:xfrm>
          <a:prstGeom prst="rect">
            <a:avLst/>
          </a:prstGeom>
        </p:spPr>
      </p:pic>
    </p:spTree>
    <p:extLst>
      <p:ext uri="{BB962C8B-B14F-4D97-AF65-F5344CB8AC3E}">
        <p14:creationId xmlns:p14="http://schemas.microsoft.com/office/powerpoint/2010/main" val="50007491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Table 3"/>
          <p:cNvGraphicFramePr>
            <a:graphicFrameLocks noGrp="1"/>
          </p:cNvGraphicFramePr>
          <p:nvPr>
            <p:extLst>
              <p:ext uri="{D42A27DB-BD31-4B8C-83A1-F6EECF244321}">
                <p14:modId xmlns:p14="http://schemas.microsoft.com/office/powerpoint/2010/main" val="813668113"/>
              </p:ext>
            </p:extLst>
          </p:nvPr>
        </p:nvGraphicFramePr>
        <p:xfrm>
          <a:off x="929453" y="2574133"/>
          <a:ext cx="3040980" cy="2924030"/>
        </p:xfrm>
        <a:graphic>
          <a:graphicData uri="http://schemas.openxmlformats.org/drawingml/2006/table">
            <a:tbl>
              <a:tblPr/>
              <a:tblGrid>
                <a:gridCol w="304098"/>
                <a:gridCol w="304098"/>
                <a:gridCol w="304098"/>
                <a:gridCol w="304098"/>
                <a:gridCol w="304098"/>
                <a:gridCol w="304098"/>
                <a:gridCol w="304098"/>
                <a:gridCol w="304098"/>
                <a:gridCol w="304098"/>
                <a:gridCol w="304098"/>
              </a:tblGrid>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3</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en-US" sz="1500" b="0" i="0" u="none" strike="noStrike" dirty="0" smtClean="0">
                          <a:solidFill>
                            <a:srgbClr val="000000"/>
                          </a:solidFill>
                          <a:effectLst/>
                          <a:latin typeface="Calibri" charset="0"/>
                        </a:rPr>
                        <a:t>2</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r>
              <a:tr h="292403">
                <a:tc>
                  <a:txBody>
                    <a:bodyPr/>
                    <a:lstStyle/>
                    <a:p>
                      <a:pPr algn="ctr" fontAlgn="ctr"/>
                      <a:r>
                        <a:rPr lang="en-US" sz="1500" b="0" i="0" u="none" strike="noStrike" dirty="0" smtClean="0">
                          <a:solidFill>
                            <a:srgbClr val="000000"/>
                          </a:solidFill>
                          <a:effectLst/>
                          <a:latin typeface="Calibri" charset="0"/>
                        </a:rPr>
                        <a:t>1</a:t>
                      </a:r>
                      <a:endParaRPr lang="uk-UA"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ru-RU"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endParaRPr lang="is-I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D8E4BC"/>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8E4BC"/>
                    </a:solidFill>
                  </a:tcPr>
                </a:tc>
                <a:tc>
                  <a:txBody>
                    <a:bodyPr/>
                    <a:lstStyle/>
                    <a:p>
                      <a:pPr algn="ctr" fontAlgn="ctr"/>
                      <a:r>
                        <a:rPr lang="en-US" sz="1500" b="0" i="0" u="none" strike="noStrike" dirty="0" smtClean="0">
                          <a:solidFill>
                            <a:srgbClr val="000000"/>
                          </a:solidFill>
                          <a:effectLst/>
                          <a:latin typeface="Calibri" charset="0"/>
                        </a:rPr>
                        <a:t>1</a:t>
                      </a:r>
                      <a:endParaRPr lang="ru-RU"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endParaRPr lang="en-U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FFFF99"/>
                    </a:solidFill>
                  </a:tcPr>
                </a:tc>
              </a:tr>
            </a:tbl>
          </a:graphicData>
        </a:graphic>
      </p:graphicFrame>
      <p:graphicFrame>
        <p:nvGraphicFramePr>
          <p:cNvPr id="8" name="Chart 7"/>
          <p:cNvGraphicFramePr>
            <a:graphicFrameLocks/>
          </p:cNvGraphicFramePr>
          <p:nvPr>
            <p:extLst>
              <p:ext uri="{D42A27DB-BD31-4B8C-83A1-F6EECF244321}">
                <p14:modId xmlns:p14="http://schemas.microsoft.com/office/powerpoint/2010/main" val="392502001"/>
              </p:ext>
            </p:extLst>
          </p:nvPr>
        </p:nvGraphicFramePr>
        <p:xfrm>
          <a:off x="3651251" y="1742440"/>
          <a:ext cx="6546850" cy="392811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2454717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294886" y="2386246"/>
            <a:ext cx="4554228" cy="2658881"/>
          </a:xfrm>
          <a:prstGeom prst="rect">
            <a:avLst/>
          </a:prstGeom>
        </p:spPr>
      </p:pic>
    </p:spTree>
    <p:extLst>
      <p:ext uri="{BB962C8B-B14F-4D97-AF65-F5344CB8AC3E}">
        <p14:creationId xmlns:p14="http://schemas.microsoft.com/office/powerpoint/2010/main" val="15657501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6147760" y="3410956"/>
            <a:ext cx="2367590" cy="923330"/>
          </a:xfrm>
          <a:prstGeom prst="rect">
            <a:avLst/>
          </a:prstGeom>
        </p:spPr>
        <p:txBody>
          <a:bodyPr wrap="square">
            <a:spAutoFit/>
          </a:bodyPr>
          <a:lstStyle/>
          <a:p>
            <a:r>
              <a:rPr lang="en-US" sz="1350" dirty="0"/>
              <a:t>Parallel analysis suggests that the number of factors =  5  and the number of components =  3 </a:t>
            </a:r>
          </a:p>
        </p:txBody>
      </p:sp>
      <p:pic>
        <p:nvPicPr>
          <p:cNvPr id="5" name="Picture 4"/>
          <p:cNvPicPr>
            <a:picLocks noChangeAspect="1"/>
          </p:cNvPicPr>
          <p:nvPr/>
        </p:nvPicPr>
        <p:blipFill>
          <a:blip r:embed="rId2"/>
          <a:stretch>
            <a:fillRect/>
          </a:stretch>
        </p:blipFill>
        <p:spPr>
          <a:xfrm>
            <a:off x="352676" y="1131094"/>
            <a:ext cx="5172075" cy="4657725"/>
          </a:xfrm>
          <a:prstGeom prst="rect">
            <a:avLst/>
          </a:prstGeom>
        </p:spPr>
      </p:pic>
      <p:sp>
        <p:nvSpPr>
          <p:cNvPr id="6" name="Rectangle 5"/>
          <p:cNvSpPr/>
          <p:nvPr/>
        </p:nvSpPr>
        <p:spPr>
          <a:xfrm>
            <a:off x="6147760" y="2884435"/>
            <a:ext cx="1183850" cy="300082"/>
          </a:xfrm>
          <a:prstGeom prst="rect">
            <a:avLst/>
          </a:prstGeom>
        </p:spPr>
        <p:txBody>
          <a:bodyPr wrap="none">
            <a:spAutoFit/>
          </a:bodyPr>
          <a:lstStyle/>
          <a:p>
            <a:r>
              <a:rPr lang="en-US" sz="1350" b="1" dirty="0"/>
              <a:t>POAG N = 853</a:t>
            </a:r>
          </a:p>
        </p:txBody>
      </p:sp>
    </p:spTree>
    <p:extLst>
      <p:ext uri="{BB962C8B-B14F-4D97-AF65-F5344CB8AC3E}">
        <p14:creationId xmlns:p14="http://schemas.microsoft.com/office/powerpoint/2010/main" val="4418341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Shape 145"/>
          <p:cNvSpPr txBox="1"/>
          <p:nvPr/>
        </p:nvSpPr>
        <p:spPr>
          <a:xfrm>
            <a:off x="787336" y="1423775"/>
            <a:ext cx="7692061" cy="1123972"/>
          </a:xfrm>
          <a:prstGeom prst="rect">
            <a:avLst/>
          </a:prstGeom>
          <a:noFill/>
          <a:ln>
            <a:noFill/>
          </a:ln>
        </p:spPr>
        <p:txBody>
          <a:bodyPr lIns="68569" tIns="34275" rIns="68569" bIns="34275" anchor="t" anchorCtr="0">
            <a:noAutofit/>
          </a:bodyPr>
          <a:lstStyle/>
          <a:p>
            <a:pPr lvl="0">
              <a:lnSpc>
                <a:spcPct val="200000"/>
              </a:lnSpc>
              <a:buSzPct val="25000"/>
            </a:pPr>
            <a:r>
              <a:rPr lang="en-US" sz="2100" dirty="0">
                <a:latin typeface="+mn-ea"/>
                <a:cs typeface="Calibri" panose="020F0502020204030204" pitchFamily="34" charset="0"/>
                <a:sym typeface="Arial"/>
              </a:rPr>
              <a:t>2009年9月から</a:t>
            </a:r>
            <a:r>
              <a:rPr lang="en-US" sz="2100" dirty="0" smtClean="0">
                <a:latin typeface="+mn-ea"/>
                <a:cs typeface="Calibri" panose="020F0502020204030204" pitchFamily="34" charset="0"/>
                <a:sym typeface="Arial"/>
              </a:rPr>
              <a:t>2017年6月</a:t>
            </a:r>
            <a:r>
              <a:rPr lang="ja-JP" altLang="en-US" sz="2100" dirty="0" err="1" smtClean="0">
                <a:latin typeface="+mn-ea"/>
                <a:cs typeface="Calibri" panose="020F0502020204030204" pitchFamily="34" charset="0"/>
                <a:sym typeface="Arial"/>
              </a:rPr>
              <a:t>に慈</a:t>
            </a:r>
            <a:r>
              <a:rPr lang="ja-JP" altLang="en-US" sz="2100" dirty="0" smtClean="0">
                <a:latin typeface="+mn-ea"/>
                <a:cs typeface="Calibri" panose="020F0502020204030204" pitchFamily="34" charset="0"/>
                <a:sym typeface="Arial"/>
              </a:rPr>
              <a:t>恵医大附属病院眼科において</a:t>
            </a:r>
            <a:r>
              <a:rPr lang="en-US" altLang="ja-JP" sz="2100" dirty="0" smtClean="0">
                <a:latin typeface="+mn-ea"/>
                <a:cs typeface="Calibri" panose="020F0502020204030204" pitchFamily="34" charset="0"/>
              </a:rPr>
              <a:t>HFA10-2</a:t>
            </a:r>
            <a:r>
              <a:rPr lang="ja-JP" altLang="en-US" sz="2100" dirty="0" smtClean="0">
                <a:latin typeface="+mn-ea"/>
                <a:cs typeface="Calibri" panose="020F0502020204030204" pitchFamily="34" charset="0"/>
              </a:rPr>
              <a:t>と</a:t>
            </a:r>
            <a:r>
              <a:rPr lang="en-US" altLang="ja-JP" sz="2100" dirty="0" smtClean="0">
                <a:latin typeface="+mn-ea"/>
                <a:cs typeface="Calibri" panose="020F0502020204030204" pitchFamily="34" charset="0"/>
                <a:sym typeface="Arial"/>
              </a:rPr>
              <a:t>OCT</a:t>
            </a:r>
            <a:r>
              <a:rPr lang="ja-JP" altLang="en-US" sz="2100" dirty="0" smtClean="0">
                <a:latin typeface="+mn-ea"/>
                <a:cs typeface="Calibri" panose="020F0502020204030204" pitchFamily="34" charset="0"/>
                <a:sym typeface="Arial"/>
              </a:rPr>
              <a:t>を同日に測定し、</a:t>
            </a:r>
            <a:r>
              <a:rPr lang="en-US" altLang="ja-JP" sz="2100" dirty="0" smtClean="0">
                <a:latin typeface="+mn-ea"/>
                <a:cs typeface="Calibri" panose="020F0502020204030204" pitchFamily="34" charset="0"/>
                <a:sym typeface="Arial"/>
              </a:rPr>
              <a:t>HFA10-2</a:t>
            </a:r>
            <a:r>
              <a:rPr lang="ja-JP" altLang="en-US" sz="2100" dirty="0" smtClean="0">
                <a:latin typeface="+mn-ea"/>
                <a:cs typeface="Calibri" panose="020F0502020204030204" pitchFamily="34" charset="0"/>
                <a:sym typeface="Arial"/>
              </a:rPr>
              <a:t>の</a:t>
            </a:r>
            <a:r>
              <a:rPr lang="ja-JP" altLang="en-US" sz="2100" dirty="0" smtClean="0">
                <a:latin typeface="+mn-ea"/>
                <a:cs typeface="Calibri" panose="020F0502020204030204" pitchFamily="34" charset="0"/>
              </a:rPr>
              <a:t>信頼性指標と</a:t>
            </a:r>
            <a:endParaRPr lang="en-US" altLang="ja-JP" sz="2100" dirty="0" smtClean="0">
              <a:latin typeface="+mn-ea"/>
              <a:cs typeface="Calibri" panose="020F0502020204030204" pitchFamily="34" charset="0"/>
            </a:endParaRPr>
          </a:p>
          <a:p>
            <a:pPr lvl="0">
              <a:lnSpc>
                <a:spcPct val="200000"/>
              </a:lnSpc>
              <a:buSzPct val="25000"/>
            </a:pPr>
            <a:r>
              <a:rPr lang="en-US" altLang="ja-JP" sz="2100" dirty="0" smtClean="0">
                <a:latin typeface="+mn-ea"/>
                <a:cs typeface="Calibri" panose="020F0502020204030204" pitchFamily="34" charset="0"/>
              </a:rPr>
              <a:t>OCT</a:t>
            </a:r>
            <a:r>
              <a:rPr lang="ja-JP" altLang="en-US" sz="2100" dirty="0">
                <a:latin typeface="+mn-ea"/>
                <a:cs typeface="Calibri" panose="020F0502020204030204" pitchFamily="34" charset="0"/>
              </a:rPr>
              <a:t>基準を</a:t>
            </a:r>
            <a:r>
              <a:rPr lang="ja-JP" altLang="en-US" sz="2100" dirty="0" smtClean="0">
                <a:latin typeface="+mn-ea"/>
                <a:cs typeface="Calibri" panose="020F0502020204030204" pitchFamily="34" charset="0"/>
              </a:rPr>
              <a:t>満たす</a:t>
            </a:r>
            <a:r>
              <a:rPr lang="en-US" altLang="ja-JP" sz="2100" dirty="0" smtClean="0">
                <a:solidFill>
                  <a:srgbClr val="FF0000"/>
                </a:solidFill>
                <a:latin typeface="+mn-ea"/>
                <a:cs typeface="Calibri" panose="020F0502020204030204" pitchFamily="34" charset="0"/>
              </a:rPr>
              <a:t>131</a:t>
            </a:r>
            <a:r>
              <a:rPr lang="ja-JP" altLang="en-US" sz="2100" dirty="0" smtClean="0">
                <a:solidFill>
                  <a:srgbClr val="FF0000"/>
                </a:solidFill>
                <a:latin typeface="+mn-ea"/>
                <a:cs typeface="Calibri" panose="020F0502020204030204" pitchFamily="34" charset="0"/>
                <a:sym typeface="Arial"/>
              </a:rPr>
              <a:t>症例</a:t>
            </a:r>
            <a:r>
              <a:rPr lang="ja-JP" altLang="en-US" sz="2100" dirty="0">
                <a:solidFill>
                  <a:srgbClr val="FF0000"/>
                </a:solidFill>
                <a:latin typeface="+mn-ea"/>
                <a:cs typeface="Calibri" panose="020F0502020204030204" pitchFamily="34" charset="0"/>
                <a:sym typeface="Arial"/>
              </a:rPr>
              <a:t>、</a:t>
            </a:r>
            <a:r>
              <a:rPr lang="en-US" altLang="ja-JP" sz="2100" dirty="0" smtClean="0">
                <a:solidFill>
                  <a:srgbClr val="FF0000"/>
                </a:solidFill>
                <a:latin typeface="+mn-ea"/>
                <a:cs typeface="Calibri" panose="020F0502020204030204" pitchFamily="34" charset="0"/>
                <a:sym typeface="Arial"/>
              </a:rPr>
              <a:t>630</a:t>
            </a:r>
            <a:r>
              <a:rPr lang="ja-JP" altLang="en-US" sz="2100" dirty="0" smtClean="0">
                <a:latin typeface="+mn-ea"/>
                <a:cs typeface="Calibri" panose="020F0502020204030204" pitchFamily="34" charset="0"/>
                <a:sym typeface="Arial"/>
              </a:rPr>
              <a:t>データセット</a:t>
            </a:r>
            <a:endParaRPr lang="en-US" sz="1500" dirty="0">
              <a:latin typeface="+mn-ea"/>
              <a:cs typeface="Calibri" panose="020F0502020204030204" pitchFamily="34" charset="0"/>
              <a:sym typeface="Arial"/>
            </a:endParaRPr>
          </a:p>
        </p:txBody>
      </p:sp>
      <p:sp>
        <p:nvSpPr>
          <p:cNvPr id="2" name="テキスト ボックス 1"/>
          <p:cNvSpPr txBox="1"/>
          <p:nvPr/>
        </p:nvSpPr>
        <p:spPr>
          <a:xfrm>
            <a:off x="1247289" y="4376014"/>
            <a:ext cx="7232108" cy="646331"/>
          </a:xfrm>
          <a:prstGeom prst="rect">
            <a:avLst/>
          </a:prstGeom>
          <a:noFill/>
        </p:spPr>
        <p:txBody>
          <a:bodyPr wrap="none" rtlCol="0">
            <a:spAutoFit/>
          </a:bodyPr>
          <a:lstStyle/>
          <a:p>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HFA</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の信頼性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固視不良</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20%</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未満、偽陽性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15%</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未満、偽陰性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33%</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a:t>
            </a:r>
          </a:p>
          <a:p>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OCT</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image quality 5/10 </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以上、複数回撮像のうち最良の画像を選択）</a:t>
            </a:r>
          </a:p>
        </p:txBody>
      </p:sp>
      <p:sp>
        <p:nvSpPr>
          <p:cNvPr id="3" name="タイトル 2"/>
          <p:cNvSpPr>
            <a:spLocks noGrp="1"/>
          </p:cNvSpPr>
          <p:nvPr>
            <p:ph type="title"/>
          </p:nvPr>
        </p:nvSpPr>
        <p:spPr>
          <a:xfrm>
            <a:off x="628649" y="296664"/>
            <a:ext cx="8002021" cy="945850"/>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Tree>
    <p:extLst>
      <p:ext uri="{BB962C8B-B14F-4D97-AF65-F5344CB8AC3E}">
        <p14:creationId xmlns:p14="http://schemas.microsoft.com/office/powerpoint/2010/main" val="1207206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745286771"/>
              </p:ext>
            </p:extLst>
          </p:nvPr>
        </p:nvGraphicFramePr>
        <p:xfrm>
          <a:off x="314325" y="857250"/>
          <a:ext cx="8515350" cy="5143500"/>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lstStyle/>
          <a:p>
            <a:r>
              <a:rPr lang="en-US" smtClean="0"/>
              <a:t>cpRNFLT</a:t>
            </a:r>
            <a:r>
              <a:rPr lang="en-US" dirty="0" smtClean="0"/>
              <a:t> Clock hour</a:t>
            </a:r>
            <a:endParaRPr lang="en-US" dirty="0"/>
          </a:p>
        </p:txBody>
      </p:sp>
    </p:spTree>
    <p:extLst>
      <p:ext uri="{BB962C8B-B14F-4D97-AF65-F5344CB8AC3E}">
        <p14:creationId xmlns:p14="http://schemas.microsoft.com/office/powerpoint/2010/main" val="157305939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85751" y="857250"/>
            <a:ext cx="8572499" cy="5143500"/>
            <a:chOff x="381000" y="0"/>
            <a:chExt cx="11429999" cy="6858000"/>
          </a:xfrm>
        </p:grpSpPr>
        <p:graphicFrame>
          <p:nvGraphicFramePr>
            <p:cNvPr id="4" name="Chart 3"/>
            <p:cNvGraphicFramePr>
              <a:graphicFrameLocks/>
            </p:cNvGraphicFramePr>
            <p:nvPr>
              <p:extLst>
                <p:ext uri="{D42A27DB-BD31-4B8C-83A1-F6EECF244321}">
                  <p14:modId xmlns:p14="http://schemas.microsoft.com/office/powerpoint/2010/main" val="336133483"/>
                </p:ext>
              </p:extLst>
            </p:nvPr>
          </p:nvGraphicFramePr>
          <p:xfrm>
            <a:off x="381000" y="0"/>
            <a:ext cx="11429999" cy="685800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4301066" y="1092200"/>
              <a:ext cx="914400" cy="914400"/>
            </a:xfrm>
            <a:prstGeom prst="rect">
              <a:avLst/>
            </a:prstGeom>
          </p:spPr>
          <p:txBody>
            <a:bodyPr wrap="non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000" dirty="0"/>
                <a:t>3</a:t>
              </a:r>
            </a:p>
          </p:txBody>
        </p:sp>
        <p:sp>
          <p:nvSpPr>
            <p:cNvPr id="6" name="TextBox 5"/>
            <p:cNvSpPr txBox="1"/>
            <p:nvPr/>
          </p:nvSpPr>
          <p:spPr>
            <a:xfrm>
              <a:off x="5638799" y="855133"/>
              <a:ext cx="914400" cy="914400"/>
            </a:xfrm>
            <a:prstGeom prst="rect">
              <a:avLst/>
            </a:prstGeom>
          </p:spPr>
          <p:txBody>
            <a:bodyPr wrap="non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000" dirty="0"/>
                <a:t>3</a:t>
              </a:r>
            </a:p>
          </p:txBody>
        </p:sp>
        <p:sp>
          <p:nvSpPr>
            <p:cNvPr id="7" name="TextBox 6"/>
            <p:cNvSpPr txBox="1"/>
            <p:nvPr/>
          </p:nvSpPr>
          <p:spPr>
            <a:xfrm>
              <a:off x="6773334" y="1092200"/>
              <a:ext cx="914400" cy="914400"/>
            </a:xfrm>
            <a:prstGeom prst="rect">
              <a:avLst/>
            </a:prstGeom>
          </p:spPr>
          <p:txBody>
            <a:bodyPr wrap="non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000" dirty="0"/>
                <a:t>4</a:t>
              </a:r>
            </a:p>
          </p:txBody>
        </p:sp>
        <p:sp>
          <p:nvSpPr>
            <p:cNvPr id="8" name="TextBox 7"/>
            <p:cNvSpPr txBox="1"/>
            <p:nvPr/>
          </p:nvSpPr>
          <p:spPr>
            <a:xfrm>
              <a:off x="7687734" y="2006600"/>
              <a:ext cx="914400" cy="914400"/>
            </a:xfrm>
            <a:prstGeom prst="rect">
              <a:avLst/>
            </a:prstGeom>
          </p:spPr>
          <p:txBody>
            <a:bodyPr wrap="non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000" dirty="0"/>
                <a:t>4</a:t>
              </a:r>
            </a:p>
          </p:txBody>
        </p:sp>
      </p:grpSp>
    </p:spTree>
    <p:extLst>
      <p:ext uri="{BB962C8B-B14F-4D97-AF65-F5344CB8AC3E}">
        <p14:creationId xmlns:p14="http://schemas.microsoft.com/office/powerpoint/2010/main" val="2720833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818073376"/>
              </p:ext>
            </p:extLst>
          </p:nvPr>
        </p:nvGraphicFramePr>
        <p:xfrm>
          <a:off x="929453" y="2574133"/>
          <a:ext cx="3040980" cy="2924030"/>
        </p:xfrm>
        <a:graphic>
          <a:graphicData uri="http://schemas.openxmlformats.org/drawingml/2006/table">
            <a:tbl>
              <a:tblPr/>
              <a:tblGrid>
                <a:gridCol w="304098"/>
                <a:gridCol w="304098"/>
                <a:gridCol w="304098"/>
                <a:gridCol w="304098"/>
                <a:gridCol w="304098"/>
                <a:gridCol w="304098"/>
                <a:gridCol w="304098"/>
                <a:gridCol w="304098"/>
                <a:gridCol w="304098"/>
                <a:gridCol w="304098"/>
              </a:tblGrid>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3</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en-US" sz="1500" b="0" i="0" u="none" strike="noStrike" dirty="0" smtClean="0">
                          <a:solidFill>
                            <a:srgbClr val="000000"/>
                          </a:solidFill>
                          <a:effectLst/>
                          <a:latin typeface="Calibri" charset="0"/>
                        </a:rPr>
                        <a:t>2</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r>
              <a:tr h="292403">
                <a:tc>
                  <a:txBody>
                    <a:bodyPr/>
                    <a:lstStyle/>
                    <a:p>
                      <a:pPr algn="ctr" fontAlgn="ctr"/>
                      <a:r>
                        <a:rPr lang="en-US" sz="1500" b="0" i="0" u="none" strike="noStrike" dirty="0" smtClean="0">
                          <a:solidFill>
                            <a:srgbClr val="000000"/>
                          </a:solidFill>
                          <a:effectLst/>
                          <a:latin typeface="Calibri" charset="0"/>
                        </a:rPr>
                        <a:t>1</a:t>
                      </a:r>
                      <a:endParaRPr lang="uk-UA"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ru-RU"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endParaRPr lang="is-I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ru-RU"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endParaRPr lang="en-U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FFFF99"/>
                    </a:solidFill>
                  </a:tcPr>
                </a:tc>
              </a:tr>
            </a:tbl>
          </a:graphicData>
        </a:graphic>
      </p:graphicFrame>
      <p:grpSp>
        <p:nvGrpSpPr>
          <p:cNvPr id="5" name="Group 4"/>
          <p:cNvGrpSpPr/>
          <p:nvPr/>
        </p:nvGrpSpPr>
        <p:grpSpPr>
          <a:xfrm>
            <a:off x="3651251" y="1742440"/>
            <a:ext cx="6546850" cy="3928110"/>
            <a:chOff x="4868334" y="1180253"/>
            <a:chExt cx="8729133" cy="5237480"/>
          </a:xfrm>
        </p:grpSpPr>
        <p:graphicFrame>
          <p:nvGraphicFramePr>
            <p:cNvPr id="8" name="Chart 7"/>
            <p:cNvGraphicFramePr>
              <a:graphicFrameLocks/>
            </p:cNvGraphicFramePr>
            <p:nvPr>
              <p:extLst>
                <p:ext uri="{D42A27DB-BD31-4B8C-83A1-F6EECF244321}">
                  <p14:modId xmlns:p14="http://schemas.microsoft.com/office/powerpoint/2010/main" val="721019421"/>
                </p:ext>
              </p:extLst>
            </p:nvPr>
          </p:nvGraphicFramePr>
          <p:xfrm>
            <a:off x="4868334" y="1180253"/>
            <a:ext cx="8729133" cy="5237480"/>
          </p:xfrm>
          <a:graphic>
            <a:graphicData uri="http://schemas.openxmlformats.org/drawingml/2006/chart">
              <c:chart xmlns:c="http://schemas.openxmlformats.org/drawingml/2006/chart" xmlns:r="http://schemas.openxmlformats.org/officeDocument/2006/relationships" r:id="rId2"/>
            </a:graphicData>
          </a:graphic>
        </p:graphicFrame>
        <p:sp>
          <p:nvSpPr>
            <p:cNvPr id="3" name="Pie 2"/>
            <p:cNvSpPr/>
            <p:nvPr/>
          </p:nvSpPr>
          <p:spPr>
            <a:xfrm>
              <a:off x="6963486" y="1690688"/>
              <a:ext cx="4538827" cy="4538827"/>
            </a:xfrm>
            <a:prstGeom prst="pie">
              <a:avLst>
                <a:gd name="adj1" fmla="val 11393772"/>
                <a:gd name="adj2" fmla="val 12291706"/>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sp>
        <p:nvSpPr>
          <p:cNvPr id="7" name="Pie 6"/>
          <p:cNvSpPr/>
          <p:nvPr/>
        </p:nvSpPr>
        <p:spPr>
          <a:xfrm>
            <a:off x="5222614" y="2130674"/>
            <a:ext cx="3404120" cy="3404120"/>
          </a:xfrm>
          <a:prstGeom prst="pie">
            <a:avLst>
              <a:gd name="adj1" fmla="val 7090741"/>
              <a:gd name="adj2" fmla="val 8117524"/>
            </a:avLst>
          </a:prstGeom>
          <a:solidFill>
            <a:srgbClr val="78E5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Tree>
    <p:extLst>
      <p:ext uri="{BB962C8B-B14F-4D97-AF65-F5344CB8AC3E}">
        <p14:creationId xmlns:p14="http://schemas.microsoft.com/office/powerpoint/2010/main" val="18588508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875872" y="1171550"/>
            <a:ext cx="7639478" cy="4460132"/>
          </a:xfrm>
          <a:prstGeom prst="rect">
            <a:avLst/>
          </a:prstGeom>
        </p:spPr>
      </p:pic>
    </p:spTree>
    <p:extLst>
      <p:ext uri="{BB962C8B-B14F-4D97-AF65-F5344CB8AC3E}">
        <p14:creationId xmlns:p14="http://schemas.microsoft.com/office/powerpoint/2010/main" val="1144755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pSp>
        <p:nvGrpSpPr>
          <p:cNvPr id="22" name="Group 21"/>
          <p:cNvGrpSpPr/>
          <p:nvPr/>
        </p:nvGrpSpPr>
        <p:grpSpPr>
          <a:xfrm>
            <a:off x="2451100" y="2355850"/>
            <a:ext cx="4241800" cy="3289300"/>
            <a:chOff x="3268133" y="1998133"/>
            <a:chExt cx="5655733" cy="4385733"/>
          </a:xfrm>
        </p:grpSpPr>
        <p:cxnSp>
          <p:nvCxnSpPr>
            <p:cNvPr id="21" name="Straight Connector 20"/>
            <p:cNvCxnSpPr>
              <a:stCxn id="4" idx="2"/>
              <a:endCxn id="4" idx="6"/>
            </p:cNvCxnSpPr>
            <p:nvPr/>
          </p:nvCxnSpPr>
          <p:spPr>
            <a:xfrm>
              <a:off x="3268133" y="4191000"/>
              <a:ext cx="565573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3268133" y="1998133"/>
              <a:ext cx="5655733" cy="4385733"/>
              <a:chOff x="3268133" y="1998133"/>
              <a:chExt cx="5655733" cy="4385733"/>
            </a:xfrm>
          </p:grpSpPr>
          <p:cxnSp>
            <p:nvCxnSpPr>
              <p:cNvPr id="12" name="Straight Connector 11"/>
              <p:cNvCxnSpPr/>
              <p:nvPr/>
            </p:nvCxnSpPr>
            <p:spPr>
              <a:xfrm flipH="1">
                <a:off x="4336404" y="2404533"/>
                <a:ext cx="3537076" cy="3554956"/>
              </a:xfrm>
              <a:prstGeom prst="line">
                <a:avLst/>
              </a:prstGeom>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3268133" y="1998133"/>
                <a:ext cx="5655733" cy="438573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7" name="Straight Connector 6"/>
              <p:cNvCxnSpPr/>
              <p:nvPr/>
            </p:nvCxnSpPr>
            <p:spPr>
              <a:xfrm>
                <a:off x="4337017" y="2404533"/>
                <a:ext cx="3536983" cy="3519192"/>
              </a:xfrm>
              <a:prstGeom prst="line">
                <a:avLst/>
              </a:prstGeom>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5739451" y="3886199"/>
                <a:ext cx="786124" cy="609599"/>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Tree>
    <p:extLst>
      <p:ext uri="{BB962C8B-B14F-4D97-AF65-F5344CB8AC3E}">
        <p14:creationId xmlns:p14="http://schemas.microsoft.com/office/powerpoint/2010/main" val="9785185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30-2</a:t>
            </a:r>
            <a:r>
              <a:rPr lang="ja-JP" altLang="en-US" b="1" i="0" u="none" strike="noStrike" dirty="0" smtClean="0">
                <a:solidFill>
                  <a:srgbClr val="000000"/>
                </a:solidFill>
                <a:effectLst/>
                <a:latin typeface="Calibri" charset="0"/>
              </a:rPr>
              <a:t>　</a:t>
            </a:r>
            <a:r>
              <a:rPr lang="ja-JP" altLang="en-US" b="1" dirty="0" smtClean="0">
                <a:solidFill>
                  <a:srgbClr val="000000"/>
                </a:solidFill>
                <a:latin typeface="Calibri" charset="0"/>
              </a:rPr>
              <a:t>測定点配置</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940075398"/>
              </p:ext>
            </p:extLst>
          </p:nvPr>
        </p:nvGraphicFramePr>
        <p:xfrm>
          <a:off x="1743628" y="2125267"/>
          <a:ext cx="5656750" cy="3263505"/>
        </p:xfrm>
        <a:graphic>
          <a:graphicData uri="http://schemas.openxmlformats.org/drawingml/2006/table">
            <a:tbl>
              <a:tblPr/>
              <a:tblGrid>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tblGrid>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4">
                  <a:txBody>
                    <a:bodyPr/>
                    <a:lstStyle/>
                    <a:p>
                      <a:pPr algn="l" fontAlgn="ctr"/>
                      <a:endParaRPr lang="ja-JP" altLang="en-US" sz="1000" b="1" i="0" u="none" strike="noStrike" dirty="0">
                        <a:solidFill>
                          <a:srgbClr val="000000"/>
                        </a:solidFill>
                        <a:effectLst/>
                        <a:latin typeface="Calibri" charset="0"/>
                      </a:endParaRPr>
                    </a:p>
                  </a:txBody>
                  <a:tcPr marL="8703" marR="8703" marT="8703" marB="0" anchor="ctr">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4</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en-US" sz="800" b="0" i="0" u="none" strike="noStrike">
                          <a:solidFill>
                            <a:srgbClr val="FF0000"/>
                          </a:solidFill>
                          <a:effectLst/>
                          <a:latin typeface="Calibri" charset="0"/>
                        </a:rPr>
                        <a:t>1</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gridSpan="2">
                  <a:txBody>
                    <a:bodyPr/>
                    <a:lstStyle/>
                    <a:p>
                      <a:pPr algn="l" fontAlgn="ctr"/>
                      <a:r>
                        <a:rPr lang="ja-JP" altLang="en-US" sz="800" b="1" i="0" u="none" strike="noStrike" dirty="0">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FF0000"/>
                          </a:solidFill>
                          <a:effectLst/>
                          <a:latin typeface="Calibri" charset="0"/>
                        </a:rPr>
                        <a:t>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4</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28</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19</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en-US" sz="800" b="0" i="0" u="none" strike="noStrike">
                          <a:solidFill>
                            <a:srgbClr val="000000"/>
                          </a:solidFill>
                          <a:effectLst/>
                          <a:latin typeface="Calibri" charset="0"/>
                        </a:rPr>
                        <a:t>19</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28</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r>
                        <a:rPr lang="it-IT" sz="800" b="0" i="0" u="none" strike="noStrike">
                          <a:solidFill>
                            <a:srgbClr val="000000"/>
                          </a:solidFill>
                          <a:effectLst/>
                          <a:latin typeface="Calibri" charset="0"/>
                        </a:rPr>
                        <a:t>30°</a:t>
                      </a:r>
                    </a:p>
                  </a:txBody>
                  <a:tcPr marL="8703" marR="8703" marT="8703" marB="0" anchor="ctr">
                    <a:lnL>
                      <a:noFill/>
                    </a:lnL>
                    <a:lnR>
                      <a:noFill/>
                    </a:lnR>
                    <a:lnT>
                      <a:noFill/>
                    </a:lnT>
                    <a:lnB>
                      <a:noFill/>
                    </a:lnB>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ru-RU" sz="800" b="0" i="0" u="none" strike="noStrike" dirty="0">
                          <a:solidFill>
                            <a:srgbClr val="000000"/>
                          </a:solidFill>
                          <a:effectLst/>
                          <a:latin typeface="Calibri" charset="0"/>
                        </a:rPr>
                        <a:t>34</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800" b="0" i="0" u="none" strike="noStrike">
                          <a:solidFill>
                            <a:srgbClr val="000000"/>
                          </a:solidFill>
                          <a:effectLst/>
                          <a:latin typeface="Calibri" charset="0"/>
                        </a:rPr>
                        <a:t>34</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800" b="0" i="0" u="none" strike="noStrike">
                          <a:solidFill>
                            <a:srgbClr val="000000"/>
                          </a:solidFill>
                          <a:effectLst/>
                          <a:latin typeface="Calibri" charset="0"/>
                        </a:rPr>
                        <a:t>30°</a:t>
                      </a: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ru-RU" sz="800" b="0" i="0" u="none" strike="noStrike">
                          <a:solidFill>
                            <a:srgbClr val="000000"/>
                          </a:solidFill>
                          <a:effectLst/>
                          <a:latin typeface="Calibri" charset="0"/>
                        </a:rPr>
                        <a:t>58</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cs-CZ" sz="800" b="0" i="0" u="none" strike="noStrike">
                          <a:solidFill>
                            <a:srgbClr val="000000"/>
                          </a:solidFill>
                          <a:effectLst/>
                          <a:latin typeface="Calibri" charset="0"/>
                        </a:rPr>
                        <a:t>49</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cs-CZ" sz="800" b="0" i="0" u="none" strike="noStrike">
                          <a:solidFill>
                            <a:srgbClr val="000000"/>
                          </a:solidFill>
                          <a:effectLst/>
                          <a:latin typeface="Calibri" charset="0"/>
                        </a:rPr>
                        <a:t>49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57</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58</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73</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73</a:t>
                      </a:r>
                    </a:p>
                  </a:txBody>
                  <a:tcPr marL="8703" marR="8703" marT="8703" marB="0" anchor="ctr">
                    <a:lnL>
                      <a:noFill/>
                    </a:lnL>
                    <a:lnR>
                      <a:noFill/>
                    </a:lnR>
                    <a:lnT>
                      <a:noFill/>
                    </a:lnT>
                    <a:lnB>
                      <a:noFill/>
                    </a:lnB>
                    <a:solidFill>
                      <a:srgbClr val="D8E4BC"/>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左眼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右眼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r>
            </a:tbl>
          </a:graphicData>
        </a:graphic>
      </p:graphicFrame>
    </p:spTree>
    <p:extLst>
      <p:ext uri="{BB962C8B-B14F-4D97-AF65-F5344CB8AC3E}">
        <p14:creationId xmlns:p14="http://schemas.microsoft.com/office/powerpoint/2010/main" val="12645383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10-2</a:t>
            </a:r>
            <a:r>
              <a:rPr lang="ja-JP" altLang="en-US" b="1" i="0" u="none" strike="noStrike" dirty="0" smtClean="0">
                <a:solidFill>
                  <a:srgbClr val="000000"/>
                </a:solidFill>
                <a:effectLst/>
                <a:latin typeface="Calibri" charset="0"/>
              </a:rPr>
              <a:t>　測定点配置</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891339531"/>
              </p:ext>
            </p:extLst>
          </p:nvPr>
        </p:nvGraphicFramePr>
        <p:xfrm>
          <a:off x="1743628" y="2125267"/>
          <a:ext cx="5656750" cy="3263505"/>
        </p:xfrm>
        <a:graphic>
          <a:graphicData uri="http://schemas.openxmlformats.org/drawingml/2006/table">
            <a:tbl>
              <a:tblPr/>
              <a:tblGrid>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tblGrid>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4">
                  <a:txBody>
                    <a:bodyPr/>
                    <a:lstStyle/>
                    <a:p>
                      <a:pPr algn="l" fontAlgn="ctr"/>
                      <a:endParaRPr lang="ja-JP" altLang="en-US" sz="1000" b="1" i="0" u="none" strike="noStrike" dirty="0">
                        <a:solidFill>
                          <a:srgbClr val="000000"/>
                        </a:solidFill>
                        <a:effectLst/>
                        <a:latin typeface="Calibri" charset="0"/>
                      </a:endParaRPr>
                    </a:p>
                  </a:txBody>
                  <a:tcPr marL="8703" marR="8703" marT="8703" marB="0" anchor="ctr">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l" fontAlgn="ctr"/>
                      <a:r>
                        <a:rPr lang="sk-SK" sz="800" b="0" i="0" u="none" strike="noStrike">
                          <a:solidFill>
                            <a:srgbClr val="FF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FF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r>
                        <a:rPr lang="it-IT" sz="800" b="0" i="0" u="none" strike="noStrike">
                          <a:solidFill>
                            <a:srgbClr val="000000"/>
                          </a:solidFill>
                          <a:effectLst/>
                          <a:latin typeface="Calibri" charset="0"/>
                        </a:rPr>
                        <a:t>10°</a:t>
                      </a:r>
                    </a:p>
                  </a:txBody>
                  <a:tcPr marL="8703" marR="8703" marT="8703" marB="0" anchor="ctr">
                    <a:lnL>
                      <a:noFill/>
                    </a:lnL>
                    <a:lnR>
                      <a:noFill/>
                    </a:lnR>
                    <a:lnT>
                      <a:noFill/>
                    </a:lnT>
                    <a:lnB>
                      <a:noFill/>
                    </a:lnB>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ru-RU" sz="800" b="0" i="0" u="none" strike="noStrike">
                          <a:solidFill>
                            <a:srgbClr val="000000"/>
                          </a:solidFill>
                          <a:effectLst/>
                          <a:latin typeface="Calibri" charset="0"/>
                        </a:rPr>
                        <a:t>34</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800" b="0" i="0" u="none" strike="noStrike">
                          <a:solidFill>
                            <a:srgbClr val="000000"/>
                          </a:solidFill>
                          <a:effectLst/>
                          <a:latin typeface="Calibri" charset="0"/>
                        </a:rPr>
                        <a:t>34</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800" b="0" i="0" u="none" strike="noStrike">
                          <a:solidFill>
                            <a:srgbClr val="000000"/>
                          </a:solidFill>
                          <a:effectLst/>
                          <a:latin typeface="Calibri" charset="0"/>
                        </a:rPr>
                        <a:t>10°</a:t>
                      </a: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57</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左眼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右眼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r>
            </a:tbl>
          </a:graphicData>
        </a:graphic>
      </p:graphicFrame>
    </p:spTree>
    <p:extLst>
      <p:ext uri="{BB962C8B-B14F-4D97-AF65-F5344CB8AC3E}">
        <p14:creationId xmlns:p14="http://schemas.microsoft.com/office/powerpoint/2010/main" val="1305728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30-2</a:t>
            </a:r>
            <a:r>
              <a:rPr lang="ja-JP" altLang="en-US" b="1" i="0" u="none" strike="noStrike" dirty="0" smtClean="0">
                <a:solidFill>
                  <a:srgbClr val="000000"/>
                </a:solidFill>
                <a:effectLst/>
                <a:latin typeface="Calibri" charset="0"/>
              </a:rPr>
              <a:t>　</a:t>
            </a:r>
            <a:r>
              <a:rPr lang="ja-JP" altLang="en-US" b="1" dirty="0" smtClean="0">
                <a:solidFill>
                  <a:srgbClr val="000000"/>
                </a:solidFill>
                <a:latin typeface="Calibri" charset="0"/>
              </a:rPr>
              <a:t>測定点配置</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044092183"/>
              </p:ext>
            </p:extLst>
          </p:nvPr>
        </p:nvGraphicFramePr>
        <p:xfrm>
          <a:off x="3214382" y="2125267"/>
          <a:ext cx="2715237" cy="3263501"/>
        </p:xfrm>
        <a:graphic>
          <a:graphicData uri="http://schemas.openxmlformats.org/drawingml/2006/table">
            <a:tbl>
              <a:tblPr/>
              <a:tblGrid>
                <a:gridCol w="226270"/>
                <a:gridCol w="226270"/>
                <a:gridCol w="226270"/>
                <a:gridCol w="226270"/>
                <a:gridCol w="226270"/>
                <a:gridCol w="226270"/>
                <a:gridCol w="226270"/>
                <a:gridCol w="226270"/>
                <a:gridCol w="226270"/>
                <a:gridCol w="226270"/>
                <a:gridCol w="226270"/>
                <a:gridCol w="226270"/>
              </a:tblGrid>
              <a:tr h="217567">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FF0000"/>
                          </a:solidFill>
                          <a:effectLst/>
                          <a:latin typeface="Calibri" charset="0"/>
                        </a:rPr>
                        <a:t>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4</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en-US" sz="800" b="0" i="0" u="none" strike="noStrike">
                          <a:solidFill>
                            <a:srgbClr val="000000"/>
                          </a:solidFill>
                          <a:effectLst/>
                          <a:latin typeface="Calibri" charset="0"/>
                        </a:rPr>
                        <a:t>19</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28</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800" b="0" i="0" u="none" strike="noStrike" dirty="0">
                          <a:solidFill>
                            <a:srgbClr val="000000"/>
                          </a:solidFill>
                          <a:effectLst/>
                          <a:latin typeface="Calibri" charset="0"/>
                        </a:rPr>
                        <a:t>34</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800" b="0" i="0" u="none" strike="noStrike">
                          <a:solidFill>
                            <a:srgbClr val="000000"/>
                          </a:solidFill>
                          <a:effectLst/>
                          <a:latin typeface="Calibri" charset="0"/>
                        </a:rPr>
                        <a:t>30°</a:t>
                      </a: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cs-CZ" sz="800" b="0" i="0" u="none" strike="noStrike">
                          <a:solidFill>
                            <a:srgbClr val="000000"/>
                          </a:solidFill>
                          <a:effectLst/>
                          <a:latin typeface="Calibri" charset="0"/>
                        </a:rPr>
                        <a:t>49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57</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58</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73</a:t>
                      </a:r>
                    </a:p>
                  </a:txBody>
                  <a:tcPr marL="8703" marR="8703" marT="8703" marB="0" anchor="ctr">
                    <a:lnL>
                      <a:noFill/>
                    </a:lnL>
                    <a:lnR>
                      <a:noFill/>
                    </a:lnR>
                    <a:lnT>
                      <a:noFill/>
                    </a:lnT>
                    <a:lnB>
                      <a:noFill/>
                    </a:lnB>
                    <a:solidFill>
                      <a:srgbClr val="D8E4BC"/>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右眼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r>
            </a:tbl>
          </a:graphicData>
        </a:graphic>
      </p:graphicFrame>
    </p:spTree>
    <p:extLst>
      <p:ext uri="{BB962C8B-B14F-4D97-AF65-F5344CB8AC3E}">
        <p14:creationId xmlns:p14="http://schemas.microsoft.com/office/powerpoint/2010/main" val="15607658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10-2</a:t>
            </a:r>
            <a:r>
              <a:rPr lang="ja-JP" altLang="en-US" b="1" i="0" u="none" strike="noStrike" dirty="0" smtClean="0">
                <a:solidFill>
                  <a:srgbClr val="000000"/>
                </a:solidFill>
                <a:effectLst/>
                <a:latin typeface="Calibri" charset="0"/>
              </a:rPr>
              <a:t>　測定点配置</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71157297"/>
              </p:ext>
            </p:extLst>
          </p:nvPr>
        </p:nvGraphicFramePr>
        <p:xfrm>
          <a:off x="3214382" y="2125267"/>
          <a:ext cx="2715237" cy="3263501"/>
        </p:xfrm>
        <a:graphic>
          <a:graphicData uri="http://schemas.openxmlformats.org/drawingml/2006/table">
            <a:tbl>
              <a:tblPr/>
              <a:tblGrid>
                <a:gridCol w="226270"/>
                <a:gridCol w="226270"/>
                <a:gridCol w="226270"/>
                <a:gridCol w="226270"/>
                <a:gridCol w="226270"/>
                <a:gridCol w="226270"/>
                <a:gridCol w="226270"/>
                <a:gridCol w="226270"/>
                <a:gridCol w="226270"/>
                <a:gridCol w="226270"/>
                <a:gridCol w="226270"/>
                <a:gridCol w="226270"/>
              </a:tblGrid>
              <a:tr h="217567">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FF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800" b="0" i="0" u="none" strike="noStrike">
                          <a:solidFill>
                            <a:srgbClr val="000000"/>
                          </a:solidFill>
                          <a:effectLst/>
                          <a:latin typeface="Calibri" charset="0"/>
                        </a:rPr>
                        <a:t>34</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800" b="0" i="0" u="none" strike="noStrike">
                          <a:solidFill>
                            <a:srgbClr val="000000"/>
                          </a:solidFill>
                          <a:effectLst/>
                          <a:latin typeface="Calibri" charset="0"/>
                        </a:rPr>
                        <a:t>10°</a:t>
                      </a: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57</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右眼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r>
            </a:tbl>
          </a:graphicData>
        </a:graphic>
      </p:graphicFrame>
    </p:spTree>
    <p:extLst>
      <p:ext uri="{BB962C8B-B14F-4D97-AF65-F5344CB8AC3E}">
        <p14:creationId xmlns:p14="http://schemas.microsoft.com/office/powerpoint/2010/main" val="2791617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43"/>
        <p:cNvGrpSpPr/>
        <p:nvPr/>
      </p:nvGrpSpPr>
      <p:grpSpPr>
        <a:xfrm>
          <a:off x="0" y="0"/>
          <a:ext cx="0" cy="0"/>
          <a:chOff x="0" y="0"/>
          <a:chExt cx="0" cy="0"/>
        </a:xfrm>
      </p:grpSpPr>
      <p:sp>
        <p:nvSpPr>
          <p:cNvPr id="145" name="Shape 145"/>
          <p:cNvSpPr txBox="1"/>
          <p:nvPr/>
        </p:nvSpPr>
        <p:spPr>
          <a:xfrm>
            <a:off x="787336" y="1423775"/>
            <a:ext cx="7692061" cy="1123972"/>
          </a:xfrm>
          <a:prstGeom prst="rect">
            <a:avLst/>
          </a:prstGeom>
          <a:noFill/>
          <a:ln>
            <a:noFill/>
          </a:ln>
        </p:spPr>
        <p:txBody>
          <a:bodyPr lIns="68569" tIns="34275" rIns="68569" bIns="34275" anchor="t" anchorCtr="0">
            <a:noAutofit/>
          </a:bodyPr>
          <a:lstStyle/>
          <a:p>
            <a:pPr lvl="0">
              <a:lnSpc>
                <a:spcPct val="200000"/>
              </a:lnSpc>
              <a:buSzPct val="25000"/>
            </a:pPr>
            <a:r>
              <a:rPr lang="en-US" sz="2100" dirty="0">
                <a:latin typeface="+mn-ea"/>
                <a:cs typeface="Calibri" panose="020F0502020204030204" pitchFamily="34" charset="0"/>
                <a:sym typeface="Arial"/>
              </a:rPr>
              <a:t>2009年9月から</a:t>
            </a:r>
            <a:r>
              <a:rPr lang="en-US" sz="2100" dirty="0" smtClean="0">
                <a:latin typeface="+mn-ea"/>
                <a:cs typeface="Calibri" panose="020F0502020204030204" pitchFamily="34" charset="0"/>
                <a:sym typeface="Arial"/>
              </a:rPr>
              <a:t>2017年6月</a:t>
            </a:r>
            <a:r>
              <a:rPr lang="ja-JP" altLang="en-US" sz="2100" dirty="0" err="1" smtClean="0">
                <a:latin typeface="+mn-ea"/>
                <a:cs typeface="Calibri" panose="020F0502020204030204" pitchFamily="34" charset="0"/>
                <a:sym typeface="Arial"/>
              </a:rPr>
              <a:t>に慈</a:t>
            </a:r>
            <a:r>
              <a:rPr lang="ja-JP" altLang="en-US" sz="2100" dirty="0" smtClean="0">
                <a:latin typeface="+mn-ea"/>
                <a:cs typeface="Calibri" panose="020F0502020204030204" pitchFamily="34" charset="0"/>
                <a:sym typeface="Arial"/>
              </a:rPr>
              <a:t>恵医大附属病院眼科において</a:t>
            </a:r>
            <a:r>
              <a:rPr lang="en-US" altLang="ja-JP" sz="2100" dirty="0" smtClean="0">
                <a:latin typeface="+mn-ea"/>
                <a:cs typeface="Calibri" panose="020F0502020204030204" pitchFamily="34" charset="0"/>
              </a:rPr>
              <a:t>HFA10-2</a:t>
            </a:r>
            <a:r>
              <a:rPr lang="ja-JP" altLang="en-US" sz="2100" dirty="0" smtClean="0">
                <a:latin typeface="+mn-ea"/>
                <a:cs typeface="Calibri" panose="020F0502020204030204" pitchFamily="34" charset="0"/>
              </a:rPr>
              <a:t>と</a:t>
            </a:r>
            <a:r>
              <a:rPr lang="en-US" altLang="ja-JP" sz="2100" dirty="0" smtClean="0">
                <a:latin typeface="+mn-ea"/>
                <a:cs typeface="Calibri" panose="020F0502020204030204" pitchFamily="34" charset="0"/>
                <a:sym typeface="Arial"/>
              </a:rPr>
              <a:t>OCT</a:t>
            </a:r>
            <a:r>
              <a:rPr lang="ja-JP" altLang="en-US" sz="2100" dirty="0" smtClean="0">
                <a:latin typeface="+mn-ea"/>
                <a:cs typeface="Calibri" panose="020F0502020204030204" pitchFamily="34" charset="0"/>
                <a:sym typeface="Arial"/>
              </a:rPr>
              <a:t>を同日に測定し、</a:t>
            </a:r>
            <a:r>
              <a:rPr lang="en-US" altLang="ja-JP" sz="2100" dirty="0" smtClean="0">
                <a:latin typeface="+mn-ea"/>
                <a:cs typeface="Calibri" panose="020F0502020204030204" pitchFamily="34" charset="0"/>
                <a:sym typeface="Arial"/>
              </a:rPr>
              <a:t>HFA10-2</a:t>
            </a:r>
            <a:r>
              <a:rPr lang="ja-JP" altLang="en-US" sz="2100" dirty="0" smtClean="0">
                <a:latin typeface="+mn-ea"/>
                <a:cs typeface="Calibri" panose="020F0502020204030204" pitchFamily="34" charset="0"/>
                <a:sym typeface="Arial"/>
              </a:rPr>
              <a:t>の</a:t>
            </a:r>
            <a:r>
              <a:rPr lang="ja-JP" altLang="en-US" sz="2100" dirty="0" smtClean="0">
                <a:latin typeface="+mn-ea"/>
                <a:cs typeface="Calibri" panose="020F0502020204030204" pitchFamily="34" charset="0"/>
              </a:rPr>
              <a:t>信頼性指標と</a:t>
            </a:r>
            <a:endParaRPr lang="en-US" altLang="ja-JP" sz="2100" dirty="0" smtClean="0">
              <a:latin typeface="+mn-ea"/>
              <a:cs typeface="Calibri" panose="020F0502020204030204" pitchFamily="34" charset="0"/>
            </a:endParaRPr>
          </a:p>
          <a:p>
            <a:pPr lvl="0">
              <a:lnSpc>
                <a:spcPct val="200000"/>
              </a:lnSpc>
              <a:buSzPct val="25000"/>
            </a:pPr>
            <a:r>
              <a:rPr lang="en-US" altLang="ja-JP" sz="2100" dirty="0" smtClean="0">
                <a:latin typeface="+mn-ea"/>
                <a:cs typeface="Calibri" panose="020F0502020204030204" pitchFamily="34" charset="0"/>
              </a:rPr>
              <a:t>OCT</a:t>
            </a:r>
            <a:r>
              <a:rPr lang="ja-JP" altLang="en-US" sz="2100" dirty="0">
                <a:latin typeface="+mn-ea"/>
                <a:cs typeface="Calibri" panose="020F0502020204030204" pitchFamily="34" charset="0"/>
              </a:rPr>
              <a:t>基準を</a:t>
            </a:r>
            <a:r>
              <a:rPr lang="ja-JP" altLang="en-US" sz="2100" dirty="0" smtClean="0">
                <a:latin typeface="+mn-ea"/>
                <a:cs typeface="Calibri" panose="020F0502020204030204" pitchFamily="34" charset="0"/>
              </a:rPr>
              <a:t>満たす</a:t>
            </a:r>
            <a:r>
              <a:rPr lang="en-US" altLang="ja-JP" sz="2100" dirty="0" smtClean="0">
                <a:solidFill>
                  <a:srgbClr val="FF0000"/>
                </a:solidFill>
                <a:latin typeface="+mn-ea"/>
                <a:cs typeface="Calibri" panose="020F0502020204030204" pitchFamily="34" charset="0"/>
              </a:rPr>
              <a:t>154</a:t>
            </a:r>
            <a:r>
              <a:rPr lang="ja-JP" altLang="en-US" sz="2100" dirty="0" smtClean="0">
                <a:solidFill>
                  <a:srgbClr val="FF0000"/>
                </a:solidFill>
                <a:latin typeface="+mn-ea"/>
                <a:cs typeface="Calibri" panose="020F0502020204030204" pitchFamily="34" charset="0"/>
                <a:sym typeface="Arial"/>
              </a:rPr>
              <a:t>症例</a:t>
            </a:r>
            <a:r>
              <a:rPr lang="ja-JP" altLang="en-US" sz="2100" dirty="0">
                <a:solidFill>
                  <a:srgbClr val="FF0000"/>
                </a:solidFill>
                <a:latin typeface="+mn-ea"/>
                <a:cs typeface="Calibri" panose="020F0502020204030204" pitchFamily="34" charset="0"/>
                <a:sym typeface="Arial"/>
              </a:rPr>
              <a:t>、</a:t>
            </a:r>
            <a:r>
              <a:rPr lang="en-US" altLang="ja-JP" sz="2100" dirty="0" smtClean="0">
                <a:solidFill>
                  <a:srgbClr val="FF0000"/>
                </a:solidFill>
                <a:latin typeface="+mn-ea"/>
                <a:cs typeface="Calibri" panose="020F0502020204030204" pitchFamily="34" charset="0"/>
                <a:sym typeface="Arial"/>
              </a:rPr>
              <a:t>673</a:t>
            </a:r>
            <a:r>
              <a:rPr lang="ja-JP" altLang="en-US" sz="2100" dirty="0" smtClean="0">
                <a:latin typeface="+mn-ea"/>
                <a:cs typeface="Calibri" panose="020F0502020204030204" pitchFamily="34" charset="0"/>
                <a:sym typeface="Arial"/>
              </a:rPr>
              <a:t>データセット</a:t>
            </a:r>
            <a:endParaRPr lang="en-US" sz="1500" dirty="0">
              <a:latin typeface="+mn-ea"/>
              <a:cs typeface="Calibri" panose="020F0502020204030204" pitchFamily="34" charset="0"/>
              <a:sym typeface="Arial"/>
            </a:endParaRPr>
          </a:p>
        </p:txBody>
      </p:sp>
      <p:sp>
        <p:nvSpPr>
          <p:cNvPr id="2" name="テキスト ボックス 1"/>
          <p:cNvSpPr txBox="1"/>
          <p:nvPr/>
        </p:nvSpPr>
        <p:spPr>
          <a:xfrm>
            <a:off x="1247289" y="4376014"/>
            <a:ext cx="7232108" cy="646331"/>
          </a:xfrm>
          <a:prstGeom prst="rect">
            <a:avLst/>
          </a:prstGeom>
          <a:noFill/>
        </p:spPr>
        <p:txBody>
          <a:bodyPr wrap="none" rtlCol="0">
            <a:spAutoFit/>
          </a:bodyPr>
          <a:lstStyle/>
          <a:p>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HFA</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の信頼性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固視不良</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20%</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未満、偽陽性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15%</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未満、偽陰性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33%</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a:t>
            </a:r>
          </a:p>
          <a:p>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OCT</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image quality 5/10 </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以上、複数回撮像のうち最良の画像を選択）</a:t>
            </a:r>
          </a:p>
        </p:txBody>
      </p:sp>
      <p:sp>
        <p:nvSpPr>
          <p:cNvPr id="3" name="タイトル 2"/>
          <p:cNvSpPr>
            <a:spLocks noGrp="1"/>
          </p:cNvSpPr>
          <p:nvPr>
            <p:ph type="title"/>
          </p:nvPr>
        </p:nvSpPr>
        <p:spPr>
          <a:xfrm>
            <a:off x="628649" y="296664"/>
            <a:ext cx="8002021" cy="945850"/>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Tree>
    <p:extLst>
      <p:ext uri="{BB962C8B-B14F-4D97-AF65-F5344CB8AC3E}">
        <p14:creationId xmlns:p14="http://schemas.microsoft.com/office/powerpoint/2010/main" val="14498460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174"/>
        <p:cNvGrpSpPr/>
        <p:nvPr/>
      </p:nvGrpSpPr>
      <p:grpSpPr>
        <a:xfrm>
          <a:off x="0" y="0"/>
          <a:ext cx="0" cy="0"/>
          <a:chOff x="0" y="0"/>
          <a:chExt cx="0" cy="0"/>
        </a:xfrm>
      </p:grpSpPr>
      <p:graphicFrame>
        <p:nvGraphicFramePr>
          <p:cNvPr id="176" name="Shape 176"/>
          <p:cNvGraphicFramePr/>
          <p:nvPr>
            <p:extLst>
              <p:ext uri="{D42A27DB-BD31-4B8C-83A1-F6EECF244321}">
                <p14:modId xmlns:p14="http://schemas.microsoft.com/office/powerpoint/2010/main" val="1955498360"/>
              </p:ext>
            </p:extLst>
          </p:nvPr>
        </p:nvGraphicFramePr>
        <p:xfrm>
          <a:off x="156948" y="1348650"/>
          <a:ext cx="8830104" cy="4285399"/>
        </p:xfrm>
        <a:graphic>
          <a:graphicData uri="http://schemas.openxmlformats.org/drawingml/2006/table">
            <a:tbl>
              <a:tblPr>
                <a:noFill/>
              </a:tblPr>
              <a:tblGrid>
                <a:gridCol w="1462302"/>
                <a:gridCol w="1179991"/>
                <a:gridCol w="1090371"/>
                <a:gridCol w="1105469"/>
                <a:gridCol w="1081869"/>
                <a:gridCol w="1036233"/>
                <a:gridCol w="1154517"/>
                <a:gridCol w="719352"/>
              </a:tblGrid>
              <a:tr h="10451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smtClean="0">
                          <a:latin typeface="+mn-lt"/>
                          <a:cs typeface="Calibri" panose="020F0502020204030204" pitchFamily="34" charset="0"/>
                        </a:rPr>
                        <a:t>平均</a:t>
                      </a:r>
                      <a:r>
                        <a:rPr kumimoji="1" lang="en-US" altLang="ja-JP" sz="1600" dirty="0" smtClean="0">
                          <a:latin typeface="+mn-lt"/>
                          <a:cs typeface="Calibri" panose="020F0502020204030204" pitchFamily="34" charset="0"/>
                        </a:rPr>
                        <a:t>±</a:t>
                      </a:r>
                      <a:r>
                        <a:rPr kumimoji="1" lang="ja-JP" altLang="en-US" sz="1600" dirty="0" smtClean="0">
                          <a:latin typeface="+mn-lt"/>
                          <a:cs typeface="Calibri" panose="020F0502020204030204" pitchFamily="34" charset="0"/>
                        </a:rPr>
                        <a:t>標準偏差</a:t>
                      </a:r>
                      <a:endParaRPr kumimoji="1" lang="en-US" altLang="ja-JP" sz="1600" dirty="0" smtClean="0">
                        <a:latin typeface="+mn-lt"/>
                        <a:cs typeface="Calibri" panose="020F0502020204030204" pitchFamily="34" charset="0"/>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POAG</a:t>
                      </a:r>
                    </a:p>
                    <a:p>
                      <a:pPr lvl="0" algn="ctr" rtl="0">
                        <a:spcBef>
                          <a:spcPts val="0"/>
                        </a:spcBef>
                        <a:buNone/>
                      </a:pPr>
                      <a:r>
                        <a:rPr lang="en-US" sz="1800" b="1" dirty="0" smtClean="0">
                          <a:solidFill>
                            <a:schemeClr val="tx1"/>
                          </a:solidFill>
                          <a:latin typeface="+mn-lt"/>
                          <a:ea typeface="+mn-ea"/>
                        </a:rPr>
                        <a:t>258</a:t>
                      </a:r>
                      <a:endParaRPr lang="en-US"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b="1" dirty="0" smtClean="0">
                          <a:solidFill>
                            <a:schemeClr val="tx1"/>
                          </a:solidFill>
                          <a:latin typeface="+mn-lt"/>
                          <a:ea typeface="+mn-ea"/>
                        </a:rPr>
                        <a:t>NTG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357</a:t>
                      </a: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PPG</a:t>
                      </a:r>
                    </a:p>
                    <a:p>
                      <a:pPr lvl="0" algn="ctr" rtl="0">
                        <a:spcBef>
                          <a:spcPts val="0"/>
                        </a:spcBef>
                        <a:buNone/>
                      </a:pPr>
                      <a:r>
                        <a:rPr lang="en-US" sz="1800" b="1" dirty="0" smtClean="0">
                          <a:solidFill>
                            <a:schemeClr val="tx1"/>
                          </a:solidFill>
                          <a:latin typeface="+mn-lt"/>
                          <a:ea typeface="+mn-ea"/>
                        </a:rPr>
                        <a:t>14</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OHT</a:t>
                      </a:r>
                    </a:p>
                    <a:p>
                      <a:pPr lvl="0" algn="ctr" rtl="0">
                        <a:spcBef>
                          <a:spcPts val="0"/>
                        </a:spcBef>
                        <a:buNone/>
                      </a:pPr>
                      <a:r>
                        <a:rPr lang="en-US" sz="1800" b="1" dirty="0" smtClean="0">
                          <a:solidFill>
                            <a:schemeClr val="tx1"/>
                          </a:solidFill>
                          <a:latin typeface="+mn-lt"/>
                          <a:ea typeface="+mn-ea"/>
                        </a:rPr>
                        <a:t>2</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en-US" sz="1800" b="1" dirty="0" smtClean="0">
                          <a:solidFill>
                            <a:schemeClr val="tx1"/>
                          </a:solidFill>
                          <a:latin typeface="+mn-lt"/>
                          <a:ea typeface="+mn-ea"/>
                        </a:rPr>
                        <a:t>Healthy</a:t>
                      </a:r>
                    </a:p>
                    <a:p>
                      <a:pPr lvl="0" algn="ctr" rtl="0">
                        <a:spcBef>
                          <a:spcPts val="0"/>
                        </a:spcBef>
                        <a:buNone/>
                      </a:pPr>
                      <a:r>
                        <a:rPr lang="en-US" sz="1800" b="1" dirty="0" smtClean="0">
                          <a:solidFill>
                            <a:schemeClr val="tx1"/>
                          </a:solidFill>
                          <a:latin typeface="+mn-lt"/>
                          <a:ea typeface="+mn-ea"/>
                        </a:rPr>
                        <a:t>43</a:t>
                      </a:r>
                      <a:endParaRPr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All</a:t>
                      </a:r>
                      <a:endParaRPr lang="ja-JP" altLang="en-US" sz="1800" b="1" dirty="0" smtClean="0">
                        <a:solidFill>
                          <a:schemeClr val="tx1"/>
                        </a:solidFill>
                        <a:latin typeface="+mn-lt"/>
                        <a:ea typeface="+mn-ea"/>
                      </a:endParaRPr>
                    </a:p>
                    <a:p>
                      <a:pPr lvl="0" algn="ctr" rtl="0">
                        <a:spcBef>
                          <a:spcPts val="0"/>
                        </a:spcBef>
                        <a:buNone/>
                      </a:pPr>
                      <a:r>
                        <a:rPr lang="en-US" sz="1800" b="1" dirty="0" smtClean="0">
                          <a:solidFill>
                            <a:schemeClr val="tx1"/>
                          </a:solidFill>
                          <a:latin typeface="+mn-lt"/>
                          <a:ea typeface="+mn-ea"/>
                        </a:rPr>
                        <a:t>673</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ja-JP" altLang="en-US" sz="1800" b="1" dirty="0" smtClean="0">
                          <a:solidFill>
                            <a:schemeClr val="tx1"/>
                          </a:solidFill>
                          <a:latin typeface="+mn-lt"/>
                          <a:ea typeface="+mn-ea"/>
                        </a:rPr>
                        <a:t>Ｐ値</a:t>
                      </a:r>
                      <a:endParaRPr sz="1800" b="1" dirty="0">
                        <a:solidFill>
                          <a:schemeClr val="tx1"/>
                        </a:solidFill>
                        <a:latin typeface="+mn-lt"/>
                        <a:ea typeface="+mn-ea"/>
                      </a:endParaRPr>
                    </a:p>
                  </a:txBody>
                  <a:tcPr marL="68569" marR="68569" marT="68569" marB="68569" anchor="ctr"/>
                </a:tc>
              </a:tr>
              <a:tr h="875926">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平均年齢</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歳</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p>
                  </a:txBody>
                  <a:tcPr marL="68569" marR="68569" marT="68569" marB="68569"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58.1±9.0</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56.4±9.2</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47.6±4.5</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rgbClr val="FF0000"/>
                          </a:solidFill>
                          <a:effectLst/>
                          <a:latin typeface="Calibri" panose="020F0502020204030204" pitchFamily="34" charset="0"/>
                        </a:rPr>
                        <a:t>24.0±0.0</a:t>
                      </a:r>
                      <a:endParaRPr lang="ja-JP" altLang="en-US" sz="1700" dirty="0">
                        <a:solidFill>
                          <a:srgbClr val="FF0000"/>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700" b="1" i="0" u="none" strike="noStrike" kern="1200" dirty="0" smtClean="0">
                          <a:solidFill>
                            <a:srgbClr val="FF0000"/>
                          </a:solidFill>
                          <a:effectLst/>
                          <a:latin typeface="Calibri" panose="020F0502020204030204" pitchFamily="34" charset="0"/>
                          <a:ea typeface="+mn-ea"/>
                          <a:cs typeface="+mn-cs"/>
                        </a:rPr>
                        <a:t>28.5±7.9</a:t>
                      </a:r>
                      <a:endParaRPr lang="ja-JP" altLang="en-US" sz="1700" b="1" i="0" u="none" strike="noStrike" kern="1200" dirty="0">
                        <a:solidFill>
                          <a:srgbClr val="FF0000"/>
                        </a:solidFill>
                        <a:effectLst/>
                        <a:latin typeface="Calibri" panose="020F0502020204030204" pitchFamily="34" charset="0"/>
                        <a:ea typeface="+mn-ea"/>
                        <a:cs typeface="+mn-cs"/>
                      </a:endParaRPr>
                    </a:p>
                  </a:txBody>
                  <a:tcPr marL="44522" marR="44522" marT="44522" marB="4452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55.0±11.6</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endParaRPr lang="ja-JP" altLang="en-US" sz="1600" dirty="0">
                        <a:solidFill>
                          <a:srgbClr val="FF0000"/>
                        </a:solidFill>
                        <a:effectLst/>
                      </a:endParaRPr>
                    </a:p>
                  </a:txBody>
                  <a:tcPr marL="59362" marR="59362" marT="59362" marB="59362" anchor="ctr"/>
                </a:tc>
              </a:tr>
              <a:tr h="796874">
                <a:tc>
                  <a:txBody>
                    <a:bodyPr/>
                    <a:lstStyle/>
                    <a:p>
                      <a:pPr algn="ctr" rtl="0" fontAlgn="t">
                        <a:spcBef>
                          <a:spcPts val="0"/>
                        </a:spcBef>
                        <a:spcAft>
                          <a:spcPts val="0"/>
                        </a:spcAft>
                      </a:pPr>
                      <a:r>
                        <a:rPr lang="zh-CN" altLang="en-US" sz="1600" b="1" i="0" u="none" strike="noStrike" dirty="0">
                          <a:solidFill>
                            <a:schemeClr val="tx1"/>
                          </a:solidFill>
                          <a:effectLst/>
                          <a:latin typeface="游ゴシック Light" panose="020B0300000000000000" pitchFamily="50" charset="-128"/>
                          <a:ea typeface="游ゴシック Light" panose="020B0300000000000000" pitchFamily="50" charset="-128"/>
                        </a:rPr>
                        <a:t>平均等価球面度数</a:t>
                      </a:r>
                      <a:r>
                        <a:rPr lang="en-US" altLang="zh-CN" sz="1600" b="1" i="0" u="none" strike="noStrike" dirty="0">
                          <a:solidFill>
                            <a:schemeClr val="tx1"/>
                          </a:solidFill>
                          <a:effectLst/>
                          <a:latin typeface="游ゴシック Light" panose="020B0300000000000000" pitchFamily="50" charset="-128"/>
                          <a:ea typeface="游ゴシック Light" panose="020B0300000000000000" pitchFamily="50" charset="-128"/>
                        </a:rPr>
                        <a:t>(D)</a:t>
                      </a:r>
                      <a:endParaRPr lang="zh-CN" altLang="en-US" sz="1600" dirty="0">
                        <a:solidFill>
                          <a:schemeClr val="tx1"/>
                        </a:solidFill>
                        <a:effectLst/>
                        <a:latin typeface="游ゴシック Light" panose="020B0300000000000000" pitchFamily="50" charset="-128"/>
                        <a:ea typeface="游ゴシック Light" panose="020B0300000000000000" pitchFamily="50" charset="-128"/>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-5.62±4.1</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-4.94±3.3</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-5.40±0.3</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-7.19±0.3</a:t>
                      </a:r>
                      <a:endParaRPr lang="ja-JP" altLang="en-US" sz="17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700" b="1" i="0" u="none" strike="noStrike" kern="1200" dirty="0" smtClean="0">
                          <a:solidFill>
                            <a:schemeClr val="tx1"/>
                          </a:solidFill>
                          <a:effectLst/>
                          <a:latin typeface="Calibri" panose="020F0502020204030204" pitchFamily="34" charset="0"/>
                          <a:ea typeface="+mn-ea"/>
                          <a:cs typeface="+mn-cs"/>
                        </a:rPr>
                        <a:t>-3.15±2.3</a:t>
                      </a:r>
                      <a:endParaRPr lang="ja-JP" altLang="en-US" sz="1700" b="1" i="0" u="none" strike="noStrike" kern="1200" dirty="0">
                        <a:solidFill>
                          <a:schemeClr val="tx1"/>
                        </a:solidFill>
                        <a:effectLst/>
                        <a:latin typeface="Calibri" panose="020F0502020204030204" pitchFamily="34" charset="0"/>
                        <a:ea typeface="+mn-ea"/>
                        <a:cs typeface="+mn-cs"/>
                      </a:endParaRPr>
                    </a:p>
                  </a:txBody>
                  <a:tcPr marL="44522" marR="44522" marT="44522" marB="44522" anchor="ctr"/>
                </a:tc>
                <a:tc>
                  <a:txBody>
                    <a:bodyPr/>
                    <a:lstStyle/>
                    <a:p>
                      <a:pPr algn="ctr" fontAlgn="t"/>
                      <a:r>
                        <a:rPr lang="en-US" altLang="ja-JP" sz="1700" b="1" dirty="0" smtClean="0">
                          <a:solidFill>
                            <a:schemeClr val="tx1"/>
                          </a:solidFill>
                          <a:effectLst/>
                        </a:rPr>
                        <a:t>-5.10±3.6</a:t>
                      </a:r>
                      <a:endParaRPr lang="ja-JP" altLang="en-US" sz="1700" b="1" dirty="0">
                        <a:solidFill>
                          <a:schemeClr val="tx1"/>
                        </a:solidFill>
                        <a:effectLst/>
                      </a:endParaRPr>
                    </a:p>
                  </a:txBody>
                  <a:tcPr marL="59362" marR="59362" marT="59362" marB="59362" anchor="ctr"/>
                </a:tc>
                <a:tc>
                  <a:txBody>
                    <a:bodyPr/>
                    <a:lstStyle/>
                    <a:p>
                      <a:pPr algn="ctr" fontAlgn="t"/>
                      <a:endParaRPr lang="ja-JP" altLang="en-US" sz="1800" dirty="0">
                        <a:solidFill>
                          <a:srgbClr val="FF0000"/>
                        </a:solidFill>
                        <a:effectLst/>
                      </a:endParaRPr>
                    </a:p>
                  </a:txBody>
                  <a:tcPr marL="59362" marR="59362" marT="59362" marB="59362" anchor="ctr"/>
                </a:tc>
              </a:tr>
              <a:tr h="796874">
                <a:tc>
                  <a:txBody>
                    <a:bodyPr/>
                    <a:lstStyle/>
                    <a:p>
                      <a:pPr lvl="0" algn="ctr" rtl="0">
                        <a:spcBef>
                          <a:spcPts val="0"/>
                        </a:spcBef>
                        <a:buNone/>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性別</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(F:M)</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98:160</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118:238</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14:0</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0:2</a:t>
                      </a:r>
                      <a:endParaRPr lang="ja-JP" altLang="en-US" sz="17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700" b="1" i="0" u="none" strike="noStrike" kern="1200" dirty="0" smtClean="0">
                          <a:solidFill>
                            <a:schemeClr val="tx1"/>
                          </a:solidFill>
                          <a:effectLst/>
                          <a:latin typeface="Calibri" panose="020F0502020204030204" pitchFamily="34" charset="0"/>
                          <a:ea typeface="+mn-ea"/>
                          <a:cs typeface="+mn-cs"/>
                        </a:rPr>
                        <a:t>35:8</a:t>
                      </a:r>
                      <a:endParaRPr lang="ja-JP" altLang="en-US" sz="1700" b="1" i="0" u="none" strike="noStrike" kern="1200" dirty="0">
                        <a:solidFill>
                          <a:schemeClr val="tx1"/>
                        </a:solidFill>
                        <a:effectLst/>
                        <a:latin typeface="Calibri" panose="020F0502020204030204" pitchFamily="34" charset="0"/>
                        <a:ea typeface="+mn-ea"/>
                        <a:cs typeface="+mn-cs"/>
                      </a:endParaRPr>
                    </a:p>
                  </a:txBody>
                  <a:tcPr marL="44522" marR="44522" marT="44522" marB="4452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b="1" dirty="0" smtClean="0">
                          <a:solidFill>
                            <a:schemeClr val="tx1"/>
                          </a:solidFill>
                          <a:latin typeface="+mn-lt"/>
                          <a:ea typeface="+mn-ea"/>
                        </a:rPr>
                        <a:t>265:408</a:t>
                      </a:r>
                      <a:endParaRPr lang="mr-IN" sz="1700" b="1" dirty="0" smtClean="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mr-IN" sz="1800" b="1" dirty="0" smtClean="0">
                        <a:solidFill>
                          <a:srgbClr val="FF0000"/>
                        </a:solidFill>
                        <a:latin typeface="+mn-lt"/>
                        <a:ea typeface="+mn-ea"/>
                      </a:endParaRPr>
                    </a:p>
                  </a:txBody>
                  <a:tcPr marL="68569" marR="68569" marT="68569" marB="68569" anchor="ctr"/>
                </a:tc>
              </a:tr>
              <a:tr h="770598">
                <a:tc>
                  <a:txBody>
                    <a:bodyPr/>
                    <a:lstStyle/>
                    <a:p>
                      <a:pPr lvl="0" algn="ctr" rtl="0">
                        <a:spcBef>
                          <a:spcPts val="0"/>
                        </a:spcBef>
                        <a:buNone/>
                      </a:pPr>
                      <a:r>
                        <a:rPr lang="en-US" sz="1600" b="1" dirty="0">
                          <a:solidFill>
                            <a:schemeClr val="tx1"/>
                          </a:solidFill>
                          <a:latin typeface="游ゴシック Light" panose="020B0300000000000000" pitchFamily="50" charset="-128"/>
                          <a:ea typeface="游ゴシック Light" panose="020B0300000000000000" pitchFamily="50" charset="-128"/>
                        </a:rPr>
                        <a:t>MD(dB</a:t>
                      </a:r>
                      <a:r>
                        <a:rPr lang="en-US" sz="1600" b="1" dirty="0" smtClean="0">
                          <a:solidFill>
                            <a:schemeClr val="tx1"/>
                          </a:solidFill>
                          <a:latin typeface="游ゴシック Light" panose="020B0300000000000000" pitchFamily="50" charset="-128"/>
                          <a:ea typeface="游ゴシック Light" panose="020B0300000000000000" pitchFamily="50" charset="-128"/>
                        </a:rPr>
                        <a:t>)</a:t>
                      </a:r>
                    </a:p>
                    <a:p>
                      <a:pPr lvl="0" algn="ctr" rtl="0">
                        <a:spcBef>
                          <a:spcPts val="0"/>
                        </a:spcBef>
                        <a:buNone/>
                      </a:pPr>
                      <a:r>
                        <a:rPr lang="en-US" sz="1600" b="1" dirty="0" smtClean="0">
                          <a:solidFill>
                            <a:schemeClr val="tx1"/>
                          </a:solidFill>
                          <a:latin typeface="游ゴシック Light" panose="020B0300000000000000" pitchFamily="50" charset="-128"/>
                          <a:ea typeface="游ゴシック Light" panose="020B0300000000000000" pitchFamily="50" charset="-128"/>
                        </a:rPr>
                        <a:t>10-2</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-13.4±10.5</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-7.30±8.1</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0.25±0.8</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rgbClr val="FF0000"/>
                          </a:solidFill>
                          <a:effectLst/>
                          <a:latin typeface="Calibri" panose="020F0502020204030204" pitchFamily="34" charset="0"/>
                        </a:rPr>
                        <a:t>-3.20±0.8</a:t>
                      </a:r>
                      <a:endParaRPr lang="ja-JP" altLang="en-US" sz="1700" dirty="0">
                        <a:solidFill>
                          <a:srgbClr val="FF0000"/>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700" b="1" i="0" u="none" strike="noStrike" kern="1200" dirty="0" smtClean="0">
                          <a:solidFill>
                            <a:schemeClr val="tx1"/>
                          </a:solidFill>
                          <a:effectLst/>
                          <a:latin typeface="Calibri" panose="020F0502020204030204" pitchFamily="34" charset="0"/>
                          <a:ea typeface="+mn-ea"/>
                          <a:cs typeface="+mn-cs"/>
                        </a:rPr>
                        <a:t>-0.49±0.8</a:t>
                      </a:r>
                      <a:endParaRPr lang="ja-JP" altLang="en-US" sz="1700" b="1" i="0" u="none" strike="noStrike" kern="1200" dirty="0">
                        <a:solidFill>
                          <a:schemeClr val="tx1"/>
                        </a:solidFill>
                        <a:effectLst/>
                        <a:latin typeface="Calibri" panose="020F0502020204030204" pitchFamily="34" charset="0"/>
                        <a:ea typeface="+mn-ea"/>
                        <a:cs typeface="+mn-cs"/>
                      </a:endParaRPr>
                    </a:p>
                  </a:txBody>
                  <a:tcPr marL="44522" marR="44522" marT="44522" marB="4452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700" b="1" kern="1200" dirty="0" smtClean="0">
                          <a:solidFill>
                            <a:schemeClr val="tx1"/>
                          </a:solidFill>
                          <a:latin typeface="+mn-lt"/>
                          <a:ea typeface="+mn-ea"/>
                          <a:cs typeface="+mn-cs"/>
                        </a:rPr>
                        <a:t>-9.02±9.6</a:t>
                      </a:r>
                      <a:endParaRPr lang="ja-JP" altLang="en-US" sz="1700" b="1" kern="1200" dirty="0" smtClean="0">
                        <a:solidFill>
                          <a:schemeClr val="tx1"/>
                        </a:solidFill>
                        <a:latin typeface="+mn-lt"/>
                        <a:ea typeface="+mn-ea"/>
                        <a:cs typeface="+mn-cs"/>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ja-JP" altLang="en-US" sz="1800" b="1" kern="1200" dirty="0" smtClean="0">
                        <a:solidFill>
                          <a:srgbClr val="FF0000"/>
                        </a:solidFill>
                        <a:latin typeface="+mn-lt"/>
                        <a:ea typeface="+mn-ea"/>
                        <a:cs typeface="+mn-cs"/>
                      </a:endParaRPr>
                    </a:p>
                  </a:txBody>
                  <a:tcPr marL="59362" marR="59362" marT="59362" marB="59362" anchor="ctr"/>
                </a:tc>
              </a:tr>
            </a:tbl>
          </a:graphicData>
        </a:graphic>
      </p:graphicFrame>
      <p:sp>
        <p:nvSpPr>
          <p:cNvPr id="177" name="Shape 177"/>
          <p:cNvSpPr txBox="1"/>
          <p:nvPr/>
        </p:nvSpPr>
        <p:spPr>
          <a:xfrm>
            <a:off x="6224342" y="6084808"/>
            <a:ext cx="2514600" cy="388800"/>
          </a:xfrm>
          <a:prstGeom prst="rect">
            <a:avLst/>
          </a:prstGeom>
          <a:noFill/>
          <a:ln>
            <a:noFill/>
          </a:ln>
        </p:spPr>
        <p:txBody>
          <a:bodyPr lIns="68569" tIns="68569" rIns="68569" bIns="68569" anchor="t" anchorCtr="0">
            <a:noAutofit/>
          </a:bodyPr>
          <a:lstStyle/>
          <a:p>
            <a:pPr algn="r"/>
            <a:r>
              <a:rPr lang="en-US" sz="1350" dirty="0" smtClean="0">
                <a:ea typeface="ＭＳ ゴシック" panose="020B0609070205080204" pitchFamily="49" charset="-128"/>
                <a:cs typeface="Calibri" panose="020F0502020204030204" pitchFamily="34" charset="0"/>
              </a:rPr>
              <a:t>Mean +/- SD</a:t>
            </a:r>
          </a:p>
          <a:p>
            <a:pPr algn="r"/>
            <a:r>
              <a:rPr lang="en-US" sz="1350" dirty="0" smtClean="0">
                <a:ea typeface="ＭＳ ゴシック" panose="020B0609070205080204" pitchFamily="49" charset="-128"/>
                <a:cs typeface="Calibri" panose="020F0502020204030204" pitchFamily="34" charset="0"/>
              </a:rPr>
              <a:t>One-way </a:t>
            </a:r>
            <a:r>
              <a:rPr lang="en-US" sz="1350" dirty="0">
                <a:ea typeface="ＭＳ ゴシック" panose="020B0609070205080204" pitchFamily="49" charset="-128"/>
                <a:cs typeface="Calibri" panose="020F0502020204030204" pitchFamily="34" charset="0"/>
              </a:rPr>
              <a:t>ANOVA</a:t>
            </a:r>
          </a:p>
        </p:txBody>
      </p:sp>
      <p:sp>
        <p:nvSpPr>
          <p:cNvPr id="2" name="タイトル 1"/>
          <p:cNvSpPr>
            <a:spLocks noGrp="1"/>
          </p:cNvSpPr>
          <p:nvPr>
            <p:ph type="title"/>
          </p:nvPr>
        </p:nvSpPr>
        <p:spPr>
          <a:xfrm>
            <a:off x="628650" y="365126"/>
            <a:ext cx="7886700" cy="835877"/>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
        <p:nvSpPr>
          <p:cNvPr id="3" name="正方形/長方形 2"/>
          <p:cNvSpPr/>
          <p:nvPr/>
        </p:nvSpPr>
        <p:spPr>
          <a:xfrm>
            <a:off x="4453217" y="3244334"/>
            <a:ext cx="237566" cy="369332"/>
          </a:xfrm>
          <a:prstGeom prst="rect">
            <a:avLst/>
          </a:prstGeom>
        </p:spPr>
        <p:txBody>
          <a:bodyPr wrap="none">
            <a:spAutoFit/>
          </a:bodyPr>
          <a:lstStyle/>
          <a:p>
            <a:r>
              <a:rPr lang="ja-JP" altLang="en-US" dirty="0"/>
              <a:t> </a:t>
            </a:r>
          </a:p>
        </p:txBody>
      </p:sp>
    </p:spTree>
    <p:extLst>
      <p:ext uri="{BB962C8B-B14F-4D97-AF65-F5344CB8AC3E}">
        <p14:creationId xmlns:p14="http://schemas.microsoft.com/office/powerpoint/2010/main" val="18325479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174"/>
        <p:cNvGrpSpPr/>
        <p:nvPr/>
      </p:nvGrpSpPr>
      <p:grpSpPr>
        <a:xfrm>
          <a:off x="0" y="0"/>
          <a:ext cx="0" cy="0"/>
          <a:chOff x="0" y="0"/>
          <a:chExt cx="0" cy="0"/>
        </a:xfrm>
      </p:grpSpPr>
      <p:graphicFrame>
        <p:nvGraphicFramePr>
          <p:cNvPr id="176" name="Shape 176"/>
          <p:cNvGraphicFramePr/>
          <p:nvPr>
            <p:extLst>
              <p:ext uri="{D42A27DB-BD31-4B8C-83A1-F6EECF244321}">
                <p14:modId xmlns:p14="http://schemas.microsoft.com/office/powerpoint/2010/main" val="2092869386"/>
              </p:ext>
            </p:extLst>
          </p:nvPr>
        </p:nvGraphicFramePr>
        <p:xfrm>
          <a:off x="309524" y="1487605"/>
          <a:ext cx="8524954" cy="4285399"/>
        </p:xfrm>
        <a:graphic>
          <a:graphicData uri="http://schemas.openxmlformats.org/drawingml/2006/table">
            <a:tbl>
              <a:tblPr>
                <a:noFill/>
              </a:tblPr>
              <a:tblGrid>
                <a:gridCol w="1671676"/>
                <a:gridCol w="1142213"/>
                <a:gridCol w="1142213"/>
                <a:gridCol w="1142213"/>
                <a:gridCol w="1142213"/>
                <a:gridCol w="1142213"/>
                <a:gridCol w="1142213"/>
              </a:tblGrid>
              <a:tr h="10451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smtClean="0">
                          <a:latin typeface="+mn-lt"/>
                          <a:cs typeface="Calibri" panose="020F0502020204030204" pitchFamily="34" charset="0"/>
                        </a:rPr>
                        <a:t>平均</a:t>
                      </a:r>
                      <a:r>
                        <a:rPr kumimoji="1" lang="en-US" altLang="ja-JP" sz="1600" dirty="0" smtClean="0">
                          <a:latin typeface="+mn-lt"/>
                          <a:cs typeface="Calibri" panose="020F0502020204030204" pitchFamily="34" charset="0"/>
                        </a:rPr>
                        <a:t>±</a:t>
                      </a:r>
                      <a:r>
                        <a:rPr kumimoji="1" lang="ja-JP" altLang="en-US" sz="1600" dirty="0" smtClean="0">
                          <a:latin typeface="+mn-lt"/>
                          <a:cs typeface="Calibri" panose="020F0502020204030204" pitchFamily="34" charset="0"/>
                        </a:rPr>
                        <a:t>標準偏差</a:t>
                      </a:r>
                      <a:endParaRPr kumimoji="1" lang="en-US" altLang="ja-JP" sz="1600" dirty="0" smtClean="0">
                        <a:latin typeface="+mn-lt"/>
                        <a:cs typeface="Calibri" panose="020F0502020204030204" pitchFamily="34" charset="0"/>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POAG</a:t>
                      </a:r>
                    </a:p>
                    <a:p>
                      <a:pPr lvl="0" algn="ctr" rtl="0">
                        <a:spcBef>
                          <a:spcPts val="0"/>
                        </a:spcBef>
                        <a:buNone/>
                      </a:pPr>
                      <a:r>
                        <a:rPr lang="en-US" sz="1800" b="1" dirty="0" smtClean="0">
                          <a:solidFill>
                            <a:schemeClr val="tx1"/>
                          </a:solidFill>
                          <a:latin typeface="+mn-lt"/>
                          <a:ea typeface="+mn-ea"/>
                        </a:rPr>
                        <a:t>258</a:t>
                      </a:r>
                      <a:endParaRPr lang="en-US"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b="1" dirty="0" smtClean="0">
                          <a:solidFill>
                            <a:schemeClr val="tx1"/>
                          </a:solidFill>
                          <a:latin typeface="+mn-lt"/>
                          <a:ea typeface="+mn-ea"/>
                        </a:rPr>
                        <a:t>NTG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357</a:t>
                      </a: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PPG</a:t>
                      </a:r>
                    </a:p>
                    <a:p>
                      <a:pPr lvl="0" algn="ctr" rtl="0">
                        <a:spcBef>
                          <a:spcPts val="0"/>
                        </a:spcBef>
                        <a:buNone/>
                      </a:pPr>
                      <a:r>
                        <a:rPr lang="en-US" sz="1800" b="1" dirty="0" smtClean="0">
                          <a:solidFill>
                            <a:schemeClr val="tx1"/>
                          </a:solidFill>
                          <a:latin typeface="+mn-lt"/>
                          <a:ea typeface="+mn-ea"/>
                        </a:rPr>
                        <a:t>14</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OHT</a:t>
                      </a:r>
                    </a:p>
                    <a:p>
                      <a:pPr lvl="0" algn="ctr" rtl="0">
                        <a:spcBef>
                          <a:spcPts val="0"/>
                        </a:spcBef>
                        <a:buNone/>
                      </a:pPr>
                      <a:r>
                        <a:rPr lang="en-US" sz="1800" b="1" dirty="0" smtClean="0">
                          <a:solidFill>
                            <a:schemeClr val="tx1"/>
                          </a:solidFill>
                          <a:latin typeface="+mn-lt"/>
                          <a:ea typeface="+mn-ea"/>
                        </a:rPr>
                        <a:t>2</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en-US" sz="1800" b="1" dirty="0" smtClean="0">
                          <a:solidFill>
                            <a:schemeClr val="tx1"/>
                          </a:solidFill>
                          <a:latin typeface="+mn-lt"/>
                          <a:ea typeface="+mn-ea"/>
                        </a:rPr>
                        <a:t>Healthy</a:t>
                      </a:r>
                    </a:p>
                    <a:p>
                      <a:pPr lvl="0" algn="ctr" rtl="0">
                        <a:spcBef>
                          <a:spcPts val="0"/>
                        </a:spcBef>
                        <a:buNone/>
                      </a:pPr>
                      <a:r>
                        <a:rPr lang="en-US" sz="1800" b="1" dirty="0" smtClean="0">
                          <a:solidFill>
                            <a:schemeClr val="tx1"/>
                          </a:solidFill>
                          <a:latin typeface="+mn-lt"/>
                          <a:ea typeface="+mn-ea"/>
                        </a:rPr>
                        <a:t>43</a:t>
                      </a:r>
                      <a:endParaRPr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All</a:t>
                      </a:r>
                      <a:endParaRPr lang="ja-JP" altLang="en-US" sz="1800" b="1" dirty="0" smtClean="0">
                        <a:solidFill>
                          <a:schemeClr val="tx1"/>
                        </a:solidFill>
                        <a:latin typeface="+mn-lt"/>
                        <a:ea typeface="+mn-ea"/>
                      </a:endParaRPr>
                    </a:p>
                    <a:p>
                      <a:pPr lvl="0" algn="ctr" rtl="0">
                        <a:spcBef>
                          <a:spcPts val="0"/>
                        </a:spcBef>
                        <a:buNone/>
                      </a:pPr>
                      <a:r>
                        <a:rPr lang="en-US" sz="1800" b="1" dirty="0" smtClean="0">
                          <a:solidFill>
                            <a:schemeClr val="tx1"/>
                          </a:solidFill>
                          <a:latin typeface="+mn-lt"/>
                          <a:ea typeface="+mn-ea"/>
                        </a:rPr>
                        <a:t>673</a:t>
                      </a:r>
                      <a:endParaRPr sz="1800" b="1" dirty="0">
                        <a:solidFill>
                          <a:schemeClr val="tx1"/>
                        </a:solidFill>
                        <a:latin typeface="+mn-lt"/>
                        <a:ea typeface="+mn-ea"/>
                      </a:endParaRPr>
                    </a:p>
                  </a:txBody>
                  <a:tcPr marL="68569" marR="68569" marT="68569" marB="68569" anchor="ctr"/>
                </a:tc>
              </a:tr>
              <a:tr h="875926">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平均年齢</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歳</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58.1±9.0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56.4±9.2</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47.6±4.5</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24.0±0.0</a:t>
                      </a:r>
                      <a:endParaRPr lang="ja-JP" altLang="en-US" sz="18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800" b="1" i="0" u="none" strike="noStrike" kern="1200" dirty="0" smtClean="0">
                          <a:solidFill>
                            <a:schemeClr val="tx1"/>
                          </a:solidFill>
                          <a:effectLst/>
                          <a:latin typeface="Calibri" panose="020F0502020204030204" pitchFamily="34" charset="0"/>
                          <a:ea typeface="+mn-ea"/>
                          <a:cs typeface="+mn-cs"/>
                        </a:rPr>
                        <a:t>28.5±7.9</a:t>
                      </a:r>
                      <a:endParaRPr lang="ja-JP" altLang="en-US" sz="1800" b="1" i="0" u="none" strike="noStrike" kern="1200" dirty="0">
                        <a:solidFill>
                          <a:schemeClr val="tx1"/>
                        </a:solidFill>
                        <a:effectLst/>
                        <a:latin typeface="Calibri" panose="020F0502020204030204" pitchFamily="34" charset="0"/>
                        <a:ea typeface="+mn-ea"/>
                        <a:cs typeface="+mn-cs"/>
                      </a:endParaRPr>
                    </a:p>
                  </a:txBody>
                  <a:tcPr marL="44522" marR="44522" marT="44522" marB="44522" anchor="ctr"/>
                </a:tc>
                <a:tc>
                  <a:txBody>
                    <a:bodyPr/>
                    <a:lstStyle/>
                    <a:p>
                      <a:pPr algn="ctr" rtl="0" fontAlgn="t">
                        <a:spcBef>
                          <a:spcPts val="0"/>
                        </a:spcBef>
                        <a:spcAft>
                          <a:spcPts val="0"/>
                        </a:spcAft>
                      </a:pPr>
                      <a:r>
                        <a:rPr lang="en-US" altLang="ja-JP" sz="1800" b="1" i="0" u="none" strike="noStrike" dirty="0" smtClean="0">
                          <a:solidFill>
                            <a:srgbClr val="FF0000"/>
                          </a:solidFill>
                          <a:effectLst/>
                          <a:latin typeface="Calibri" panose="020F0502020204030204" pitchFamily="34" charset="0"/>
                        </a:rPr>
                        <a:t>56.8±9.4</a:t>
                      </a:r>
                      <a:endParaRPr lang="ja-JP" altLang="en-US" sz="1800" dirty="0">
                        <a:solidFill>
                          <a:srgbClr val="FF0000"/>
                        </a:solidFill>
                        <a:effectLst/>
                      </a:endParaRPr>
                    </a:p>
                  </a:txBody>
                  <a:tcPr marL="59362" marR="59362" marT="59362" marB="59362" anchor="ctr"/>
                </a:tc>
              </a:tr>
              <a:tr h="796874">
                <a:tc>
                  <a:txBody>
                    <a:bodyPr/>
                    <a:lstStyle/>
                    <a:p>
                      <a:pPr algn="ctr" rtl="0" fontAlgn="t">
                        <a:spcBef>
                          <a:spcPts val="0"/>
                        </a:spcBef>
                        <a:spcAft>
                          <a:spcPts val="0"/>
                        </a:spcAft>
                      </a:pPr>
                      <a:r>
                        <a:rPr lang="zh-CN" altLang="en-US" sz="1600" b="1" i="0" u="none" strike="noStrike" dirty="0">
                          <a:solidFill>
                            <a:schemeClr val="tx1"/>
                          </a:solidFill>
                          <a:effectLst/>
                          <a:latin typeface="游ゴシック Light" panose="020B0300000000000000" pitchFamily="50" charset="-128"/>
                          <a:ea typeface="游ゴシック Light" panose="020B0300000000000000" pitchFamily="50" charset="-128"/>
                        </a:rPr>
                        <a:t>平均等価球面度数</a:t>
                      </a:r>
                      <a:r>
                        <a:rPr lang="en-US" altLang="zh-CN" sz="1600" b="1" i="0" u="none" strike="noStrike" dirty="0">
                          <a:solidFill>
                            <a:schemeClr val="tx1"/>
                          </a:solidFill>
                          <a:effectLst/>
                          <a:latin typeface="游ゴシック Light" panose="020B0300000000000000" pitchFamily="50" charset="-128"/>
                          <a:ea typeface="游ゴシック Light" panose="020B0300000000000000" pitchFamily="50" charset="-128"/>
                        </a:rPr>
                        <a:t>(D)</a:t>
                      </a:r>
                      <a:endParaRPr lang="zh-CN" altLang="en-US" sz="1600" dirty="0">
                        <a:solidFill>
                          <a:schemeClr val="tx1"/>
                        </a:solidFill>
                        <a:effectLst/>
                        <a:latin typeface="游ゴシック Light" panose="020B0300000000000000" pitchFamily="50" charset="-128"/>
                        <a:ea typeface="游ゴシック Light" panose="020B0300000000000000" pitchFamily="50" charset="-128"/>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-5.62±4.1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-4.94±3.3</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-5.40±0.3</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-7.19±0.3</a:t>
                      </a:r>
                      <a:endParaRPr lang="ja-JP" altLang="en-US" sz="18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800" b="1" i="0" u="none" strike="noStrike" kern="1200" dirty="0" smtClean="0">
                          <a:solidFill>
                            <a:schemeClr val="tx1"/>
                          </a:solidFill>
                          <a:effectLst/>
                          <a:latin typeface="Calibri" panose="020F0502020204030204" pitchFamily="34" charset="0"/>
                          <a:ea typeface="+mn-ea"/>
                          <a:cs typeface="+mn-cs"/>
                        </a:rPr>
                        <a:t>-3.15±2.3</a:t>
                      </a:r>
                      <a:endParaRPr lang="ja-JP" altLang="en-US" sz="1800" b="1" i="0" u="none" strike="noStrike" kern="1200" dirty="0">
                        <a:solidFill>
                          <a:schemeClr val="tx1"/>
                        </a:solidFill>
                        <a:effectLst/>
                        <a:latin typeface="Calibri" panose="020F0502020204030204" pitchFamily="34" charset="0"/>
                        <a:ea typeface="+mn-ea"/>
                        <a:cs typeface="+mn-cs"/>
                      </a:endParaRPr>
                    </a:p>
                  </a:txBody>
                  <a:tcPr marL="44522" marR="44522" marT="44522" marB="44522" anchor="ctr"/>
                </a:tc>
                <a:tc>
                  <a:txBody>
                    <a:bodyPr/>
                    <a:lstStyle/>
                    <a:p>
                      <a:pPr algn="ctr" fontAlgn="t"/>
                      <a:r>
                        <a:rPr lang="ja-JP" altLang="en-US" sz="1800" dirty="0">
                          <a:solidFill>
                            <a:srgbClr val="FF0000"/>
                          </a:solidFill>
                          <a:effectLst/>
                        </a:rPr>
                        <a:t> </a:t>
                      </a:r>
                    </a:p>
                  </a:txBody>
                  <a:tcPr marL="59362" marR="59362" marT="59362" marB="59362" anchor="ctr"/>
                </a:tc>
              </a:tr>
              <a:tr h="796874">
                <a:tc>
                  <a:txBody>
                    <a:bodyPr/>
                    <a:lstStyle/>
                    <a:p>
                      <a:pPr lvl="0" algn="ctr" rtl="0">
                        <a:spcBef>
                          <a:spcPts val="0"/>
                        </a:spcBef>
                        <a:buNone/>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性別</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(F:M)</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98:160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118:238</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14:0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0:2</a:t>
                      </a:r>
                      <a:endParaRPr lang="ja-JP" altLang="en-US" sz="18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800" b="1" i="0" u="none" strike="noStrike" kern="1200" dirty="0" smtClean="0">
                          <a:solidFill>
                            <a:schemeClr val="tx1"/>
                          </a:solidFill>
                          <a:effectLst/>
                          <a:latin typeface="Calibri" panose="020F0502020204030204" pitchFamily="34" charset="0"/>
                          <a:ea typeface="+mn-ea"/>
                          <a:cs typeface="+mn-cs"/>
                        </a:rPr>
                        <a:t>35:8</a:t>
                      </a:r>
                      <a:endParaRPr lang="ja-JP" altLang="en-US" sz="1800" b="1" i="0" u="none" strike="noStrike" kern="1200" dirty="0">
                        <a:solidFill>
                          <a:schemeClr val="tx1"/>
                        </a:solidFill>
                        <a:effectLst/>
                        <a:latin typeface="Calibri" panose="020F0502020204030204" pitchFamily="34" charset="0"/>
                        <a:ea typeface="+mn-ea"/>
                        <a:cs typeface="+mn-cs"/>
                      </a:endParaRPr>
                    </a:p>
                  </a:txBody>
                  <a:tcPr marL="44522" marR="44522" marT="44522" marB="4452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rgbClr val="FF0000"/>
                          </a:solidFill>
                          <a:latin typeface="+mn-lt"/>
                          <a:ea typeface="+mn-ea"/>
                        </a:rPr>
                        <a:t>230:400</a:t>
                      </a:r>
                      <a:endParaRPr lang="mr-IN" sz="1800" b="1" dirty="0" smtClean="0">
                        <a:solidFill>
                          <a:srgbClr val="FF0000"/>
                        </a:solidFill>
                        <a:latin typeface="+mn-lt"/>
                        <a:ea typeface="+mn-ea"/>
                      </a:endParaRPr>
                    </a:p>
                  </a:txBody>
                  <a:tcPr marL="68569" marR="68569" marT="68569" marB="68569" anchor="ctr"/>
                </a:tc>
              </a:tr>
              <a:tr h="770598">
                <a:tc>
                  <a:txBody>
                    <a:bodyPr/>
                    <a:lstStyle/>
                    <a:p>
                      <a:pPr lvl="0" algn="ctr" rtl="0">
                        <a:spcBef>
                          <a:spcPts val="0"/>
                        </a:spcBef>
                        <a:buNone/>
                      </a:pPr>
                      <a:r>
                        <a:rPr lang="en-US" sz="1600" b="1" dirty="0">
                          <a:solidFill>
                            <a:srgbClr val="FF0000"/>
                          </a:solidFill>
                          <a:latin typeface="游ゴシック Light" panose="020B0300000000000000" pitchFamily="50" charset="-128"/>
                          <a:ea typeface="游ゴシック Light" panose="020B0300000000000000" pitchFamily="50" charset="-128"/>
                        </a:rPr>
                        <a:t>MD(dB</a:t>
                      </a:r>
                      <a:r>
                        <a:rPr lang="en-US" sz="1600" b="1" dirty="0" smtClean="0">
                          <a:solidFill>
                            <a:srgbClr val="FF0000"/>
                          </a:solidFill>
                          <a:latin typeface="游ゴシック Light" panose="020B0300000000000000" pitchFamily="50" charset="-128"/>
                          <a:ea typeface="游ゴシック Light" panose="020B0300000000000000" pitchFamily="50" charset="-128"/>
                        </a:rPr>
                        <a:t>)</a:t>
                      </a:r>
                    </a:p>
                    <a:p>
                      <a:pPr lvl="0" algn="ctr" rtl="0">
                        <a:spcBef>
                          <a:spcPts val="0"/>
                        </a:spcBef>
                        <a:buNone/>
                      </a:pPr>
                      <a:r>
                        <a:rPr lang="en-US" sz="1600" b="1" dirty="0" smtClean="0">
                          <a:solidFill>
                            <a:srgbClr val="FF0000"/>
                          </a:solidFill>
                          <a:latin typeface="游ゴシック Light" panose="020B0300000000000000" pitchFamily="50" charset="-128"/>
                          <a:ea typeface="游ゴシック Light" panose="020B0300000000000000" pitchFamily="50" charset="-128"/>
                        </a:rPr>
                        <a:t>10-2?</a:t>
                      </a:r>
                      <a:endParaRPr lang="en-US" sz="1600" b="1" dirty="0">
                        <a:solidFill>
                          <a:srgbClr val="FF0000"/>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a:t>
                      </a:r>
                      <a:r>
                        <a:rPr lang="en-US" altLang="ja-JP" sz="1800" b="1" i="0" u="none" strike="noStrike" dirty="0" smtClean="0">
                          <a:solidFill>
                            <a:schemeClr val="tx1"/>
                          </a:solidFill>
                          <a:effectLst/>
                          <a:latin typeface="Calibri" panose="020F0502020204030204" pitchFamily="34" charset="0"/>
                        </a:rPr>
                        <a:t>13.4</a:t>
                      </a:r>
                    </a:p>
                    <a:p>
                      <a:pPr algn="ctr" rtl="0" fontAlgn="t">
                        <a:spcBef>
                          <a:spcPts val="0"/>
                        </a:spcBef>
                        <a:spcAft>
                          <a:spcPts val="0"/>
                        </a:spcAft>
                      </a:pPr>
                      <a:r>
                        <a:rPr lang="en-US" altLang="ja-JP" sz="1800" b="1" i="0" u="none" strike="noStrike" dirty="0" smtClean="0">
                          <a:solidFill>
                            <a:schemeClr val="tx1"/>
                          </a:solidFill>
                          <a:effectLst/>
                          <a:latin typeface="Calibri" panose="020F0502020204030204" pitchFamily="34" charset="0"/>
                        </a:rPr>
                        <a:t>±11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a:t>
                      </a:r>
                      <a:r>
                        <a:rPr lang="en-US" altLang="ja-JP" sz="1800" b="1" i="0" u="none" strike="noStrike" dirty="0" smtClean="0">
                          <a:solidFill>
                            <a:schemeClr val="tx1"/>
                          </a:solidFill>
                          <a:effectLst/>
                          <a:latin typeface="Calibri" panose="020F0502020204030204" pitchFamily="34" charset="0"/>
                        </a:rPr>
                        <a:t>7.30</a:t>
                      </a:r>
                    </a:p>
                    <a:p>
                      <a:pPr algn="ctr" rtl="0" fontAlgn="t">
                        <a:spcBef>
                          <a:spcPts val="0"/>
                        </a:spcBef>
                        <a:spcAft>
                          <a:spcPts val="0"/>
                        </a:spcAft>
                      </a:pPr>
                      <a:r>
                        <a:rPr lang="en-US" altLang="ja-JP" sz="1800" b="1" i="0" u="none" strike="noStrike" dirty="0" smtClean="0">
                          <a:solidFill>
                            <a:schemeClr val="tx1"/>
                          </a:solidFill>
                          <a:effectLst/>
                          <a:latin typeface="Calibri" panose="020F0502020204030204" pitchFamily="34" charset="0"/>
                        </a:rPr>
                        <a:t>±</a:t>
                      </a:r>
                      <a:r>
                        <a:rPr lang="en-US" altLang="ja-JP" sz="1800" b="1" i="0" u="none" strike="noStrike" dirty="0">
                          <a:solidFill>
                            <a:schemeClr val="tx1"/>
                          </a:solidFill>
                          <a:effectLst/>
                          <a:latin typeface="Calibri" panose="020F0502020204030204" pitchFamily="34" charset="0"/>
                        </a:rPr>
                        <a:t>8.1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ja-JP" altLang="en-US" sz="1800" b="1" i="0" u="none" strike="noStrike" dirty="0">
                          <a:solidFill>
                            <a:schemeClr val="tx1"/>
                          </a:solidFill>
                          <a:effectLst/>
                          <a:latin typeface="Calibri" panose="020F0502020204030204" pitchFamily="34" charset="0"/>
                        </a:rPr>
                        <a:t>  </a:t>
                      </a:r>
                      <a:r>
                        <a:rPr lang="en-US" altLang="ja-JP" sz="1800" b="1" i="0" u="none" strike="noStrike" dirty="0" smtClean="0">
                          <a:solidFill>
                            <a:schemeClr val="tx1"/>
                          </a:solidFill>
                          <a:effectLst/>
                          <a:latin typeface="Calibri" panose="020F0502020204030204" pitchFamily="34" charset="0"/>
                        </a:rPr>
                        <a:t>0.25</a:t>
                      </a:r>
                    </a:p>
                    <a:p>
                      <a:pPr algn="ctr" rtl="0" fontAlgn="t">
                        <a:spcBef>
                          <a:spcPts val="0"/>
                        </a:spcBef>
                        <a:spcAft>
                          <a:spcPts val="0"/>
                        </a:spcAft>
                      </a:pPr>
                      <a:r>
                        <a:rPr lang="en-US" altLang="ja-JP" sz="1800" b="1" i="0" u="none" strike="noStrike" dirty="0" smtClean="0">
                          <a:solidFill>
                            <a:schemeClr val="tx1"/>
                          </a:solidFill>
                          <a:effectLst/>
                          <a:latin typeface="Calibri" panose="020F0502020204030204" pitchFamily="34" charset="0"/>
                        </a:rPr>
                        <a:t>±0.8</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a:t>
                      </a:r>
                      <a:r>
                        <a:rPr lang="en-US" altLang="ja-JP" sz="1800" b="1" i="0" u="none" strike="noStrike" dirty="0" smtClean="0">
                          <a:solidFill>
                            <a:schemeClr val="tx1"/>
                          </a:solidFill>
                          <a:effectLst/>
                          <a:latin typeface="Calibri" panose="020F0502020204030204" pitchFamily="34" charset="0"/>
                        </a:rPr>
                        <a:t>3.20</a:t>
                      </a:r>
                    </a:p>
                    <a:p>
                      <a:pPr algn="ctr" rtl="0" fontAlgn="t">
                        <a:spcBef>
                          <a:spcPts val="0"/>
                        </a:spcBef>
                        <a:spcAft>
                          <a:spcPts val="0"/>
                        </a:spcAft>
                      </a:pPr>
                      <a:r>
                        <a:rPr lang="en-US" altLang="ja-JP" sz="1800" b="1" i="0" u="none" strike="noStrike" dirty="0" smtClean="0">
                          <a:solidFill>
                            <a:schemeClr val="tx1"/>
                          </a:solidFill>
                          <a:effectLst/>
                          <a:latin typeface="Calibri" panose="020F0502020204030204" pitchFamily="34" charset="0"/>
                        </a:rPr>
                        <a:t>±</a:t>
                      </a:r>
                      <a:r>
                        <a:rPr lang="en-US" altLang="ja-JP" sz="1800" b="1" i="0" u="none" strike="noStrike" dirty="0">
                          <a:solidFill>
                            <a:schemeClr val="tx1"/>
                          </a:solidFill>
                          <a:effectLst/>
                          <a:latin typeface="Calibri" panose="020F0502020204030204" pitchFamily="34" charset="0"/>
                        </a:rPr>
                        <a:t>0.8</a:t>
                      </a:r>
                      <a:endParaRPr lang="ja-JP" altLang="en-US" sz="18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800" b="1" i="0" u="none" strike="noStrike" kern="1200" dirty="0" smtClean="0">
                          <a:solidFill>
                            <a:schemeClr val="tx1"/>
                          </a:solidFill>
                          <a:effectLst/>
                          <a:latin typeface="Calibri" panose="020F0502020204030204" pitchFamily="34" charset="0"/>
                          <a:ea typeface="+mn-ea"/>
                          <a:cs typeface="+mn-cs"/>
                        </a:rPr>
                        <a:t>-0.49±0.8</a:t>
                      </a:r>
                      <a:endParaRPr lang="ja-JP" altLang="en-US" sz="1800" b="1" i="0" u="none" strike="noStrike" kern="1200" dirty="0">
                        <a:solidFill>
                          <a:schemeClr val="tx1"/>
                        </a:solidFill>
                        <a:effectLst/>
                        <a:latin typeface="Calibri" panose="020F0502020204030204" pitchFamily="34" charset="0"/>
                        <a:ea typeface="+mn-ea"/>
                        <a:cs typeface="+mn-cs"/>
                      </a:endParaRPr>
                    </a:p>
                  </a:txBody>
                  <a:tcPr marL="44522" marR="44522" marT="44522" marB="4452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600" b="1" i="0" u="none" strike="noStrike" dirty="0" smtClean="0">
                          <a:solidFill>
                            <a:srgbClr val="FF0000"/>
                          </a:solidFill>
                          <a:effectLst/>
                          <a:latin typeface="Calibri" panose="020F0502020204030204" pitchFamily="34" charset="0"/>
                        </a:rPr>
                        <a:t>-</a:t>
                      </a:r>
                      <a:r>
                        <a:rPr lang="en-US" altLang="ja-JP" sz="1800" b="1" kern="1200" dirty="0" smtClean="0">
                          <a:solidFill>
                            <a:srgbClr val="FF0000"/>
                          </a:solidFill>
                          <a:latin typeface="+mn-lt"/>
                          <a:ea typeface="+mn-ea"/>
                          <a:cs typeface="+mn-cs"/>
                        </a:rPr>
                        <a:t>9.6±9.7</a:t>
                      </a:r>
                      <a:endParaRPr lang="ja-JP" altLang="en-US" sz="1800" b="1" kern="1200" dirty="0" smtClean="0">
                        <a:solidFill>
                          <a:srgbClr val="FF0000"/>
                        </a:solidFill>
                        <a:latin typeface="+mn-lt"/>
                        <a:ea typeface="+mn-ea"/>
                        <a:cs typeface="+mn-cs"/>
                      </a:endParaRPr>
                    </a:p>
                  </a:txBody>
                  <a:tcPr marL="59362" marR="59362" marT="59362" marB="59362" anchor="ctr"/>
                </a:tc>
              </a:tr>
            </a:tbl>
          </a:graphicData>
        </a:graphic>
      </p:graphicFrame>
      <p:sp>
        <p:nvSpPr>
          <p:cNvPr id="177" name="Shape 177"/>
          <p:cNvSpPr txBox="1"/>
          <p:nvPr/>
        </p:nvSpPr>
        <p:spPr>
          <a:xfrm>
            <a:off x="6224342" y="6084808"/>
            <a:ext cx="2514600" cy="388800"/>
          </a:xfrm>
          <a:prstGeom prst="rect">
            <a:avLst/>
          </a:prstGeom>
          <a:noFill/>
          <a:ln>
            <a:noFill/>
          </a:ln>
        </p:spPr>
        <p:txBody>
          <a:bodyPr lIns="68569" tIns="68569" rIns="68569" bIns="68569" anchor="t" anchorCtr="0">
            <a:noAutofit/>
          </a:bodyPr>
          <a:lstStyle/>
          <a:p>
            <a:pPr algn="r"/>
            <a:r>
              <a:rPr lang="en-US" sz="1350" dirty="0" smtClean="0">
                <a:ea typeface="ＭＳ ゴシック" panose="020B0609070205080204" pitchFamily="49" charset="-128"/>
                <a:cs typeface="Calibri" panose="020F0502020204030204" pitchFamily="34" charset="0"/>
              </a:rPr>
              <a:t>Mean +/- SD</a:t>
            </a:r>
          </a:p>
          <a:p>
            <a:pPr algn="r"/>
            <a:r>
              <a:rPr lang="en-US" sz="1350" dirty="0" smtClean="0">
                <a:ea typeface="ＭＳ ゴシック" panose="020B0609070205080204" pitchFamily="49" charset="-128"/>
                <a:cs typeface="Calibri" panose="020F0502020204030204" pitchFamily="34" charset="0"/>
              </a:rPr>
              <a:t>One-way </a:t>
            </a:r>
            <a:r>
              <a:rPr lang="en-US" sz="1350" dirty="0">
                <a:ea typeface="ＭＳ ゴシック" panose="020B0609070205080204" pitchFamily="49" charset="-128"/>
                <a:cs typeface="Calibri" panose="020F0502020204030204" pitchFamily="34" charset="0"/>
              </a:rPr>
              <a:t>ANOVA</a:t>
            </a:r>
          </a:p>
        </p:txBody>
      </p:sp>
      <p:sp>
        <p:nvSpPr>
          <p:cNvPr id="2" name="タイトル 1"/>
          <p:cNvSpPr>
            <a:spLocks noGrp="1"/>
          </p:cNvSpPr>
          <p:nvPr>
            <p:ph type="title"/>
          </p:nvPr>
        </p:nvSpPr>
        <p:spPr>
          <a:xfrm>
            <a:off x="628650" y="365126"/>
            <a:ext cx="7886700" cy="835877"/>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
        <p:nvSpPr>
          <p:cNvPr id="3" name="正方形/長方形 2"/>
          <p:cNvSpPr/>
          <p:nvPr/>
        </p:nvSpPr>
        <p:spPr>
          <a:xfrm>
            <a:off x="4453217" y="3244334"/>
            <a:ext cx="237566" cy="369332"/>
          </a:xfrm>
          <a:prstGeom prst="rect">
            <a:avLst/>
          </a:prstGeom>
        </p:spPr>
        <p:txBody>
          <a:bodyPr wrap="none">
            <a:spAutoFit/>
          </a:bodyPr>
          <a:lstStyle/>
          <a:p>
            <a:r>
              <a:rPr lang="ja-JP" altLang="en-US" dirty="0"/>
              <a:t> </a:t>
            </a:r>
          </a:p>
        </p:txBody>
      </p:sp>
      <p:sp>
        <p:nvSpPr>
          <p:cNvPr id="4" name="TextBox 3"/>
          <p:cNvSpPr txBox="1"/>
          <p:nvPr/>
        </p:nvSpPr>
        <p:spPr>
          <a:xfrm>
            <a:off x="6467061" y="962371"/>
            <a:ext cx="1338828" cy="369332"/>
          </a:xfrm>
          <a:prstGeom prst="rect">
            <a:avLst/>
          </a:prstGeom>
          <a:noFill/>
        </p:spPr>
        <p:txBody>
          <a:bodyPr wrap="none" rtlCol="0">
            <a:spAutoFit/>
          </a:bodyPr>
          <a:lstStyle/>
          <a:p>
            <a:r>
              <a:rPr lang="ja-JP" altLang="en-US" dirty="0" smtClean="0">
                <a:solidFill>
                  <a:srgbClr val="FF0000"/>
                </a:solidFill>
              </a:rPr>
              <a:t>若すぎるな</a:t>
            </a:r>
            <a:endParaRPr lang="en-US" dirty="0">
              <a:solidFill>
                <a:srgbClr val="FF0000"/>
              </a:solidFill>
            </a:endParaRPr>
          </a:p>
        </p:txBody>
      </p:sp>
      <p:sp>
        <p:nvSpPr>
          <p:cNvPr id="7" name="TextBox 6"/>
          <p:cNvSpPr txBox="1"/>
          <p:nvPr/>
        </p:nvSpPr>
        <p:spPr>
          <a:xfrm>
            <a:off x="5320748" y="823871"/>
            <a:ext cx="1338828" cy="646331"/>
          </a:xfrm>
          <a:prstGeom prst="rect">
            <a:avLst/>
          </a:prstGeom>
          <a:noFill/>
        </p:spPr>
        <p:txBody>
          <a:bodyPr wrap="none" rtlCol="0">
            <a:spAutoFit/>
          </a:bodyPr>
          <a:lstStyle/>
          <a:p>
            <a:pPr algn="ctr"/>
            <a:r>
              <a:rPr lang="en-US" dirty="0" smtClean="0">
                <a:solidFill>
                  <a:srgbClr val="FF0000"/>
                </a:solidFill>
              </a:rPr>
              <a:t>OHT</a:t>
            </a:r>
          </a:p>
          <a:p>
            <a:pPr algn="ctr"/>
            <a:r>
              <a:rPr lang="ja-JP" altLang="en-US" dirty="0" smtClean="0">
                <a:solidFill>
                  <a:srgbClr val="FF0000"/>
                </a:solidFill>
              </a:rPr>
              <a:t>いらない？</a:t>
            </a:r>
            <a:endParaRPr lang="en-US" dirty="0">
              <a:solidFill>
                <a:srgbClr val="FF0000"/>
              </a:solidFill>
            </a:endParaRPr>
          </a:p>
        </p:txBody>
      </p:sp>
    </p:spTree>
    <p:extLst>
      <p:ext uri="{BB962C8B-B14F-4D97-AF65-F5344CB8AC3E}">
        <p14:creationId xmlns:p14="http://schemas.microsoft.com/office/powerpoint/2010/main" val="14131116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graphicFrame>
        <p:nvGraphicFramePr>
          <p:cNvPr id="176" name="Shape 176"/>
          <p:cNvGraphicFramePr/>
          <p:nvPr>
            <p:extLst>
              <p:ext uri="{D42A27DB-BD31-4B8C-83A1-F6EECF244321}">
                <p14:modId xmlns:p14="http://schemas.microsoft.com/office/powerpoint/2010/main" val="2085899623"/>
              </p:ext>
            </p:extLst>
          </p:nvPr>
        </p:nvGraphicFramePr>
        <p:xfrm>
          <a:off x="880630" y="1487605"/>
          <a:ext cx="7382741" cy="4285399"/>
        </p:xfrm>
        <a:graphic>
          <a:graphicData uri="http://schemas.openxmlformats.org/drawingml/2006/table">
            <a:tbl>
              <a:tblPr>
                <a:noFill/>
              </a:tblPr>
              <a:tblGrid>
                <a:gridCol w="1671676"/>
                <a:gridCol w="1142213"/>
                <a:gridCol w="1142213"/>
                <a:gridCol w="1142213"/>
                <a:gridCol w="1142213"/>
                <a:gridCol w="1142213"/>
              </a:tblGrid>
              <a:tr h="10451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smtClean="0">
                          <a:latin typeface="+mn-lt"/>
                          <a:cs typeface="Calibri" panose="020F0502020204030204" pitchFamily="34" charset="0"/>
                        </a:rPr>
                        <a:t>平均</a:t>
                      </a:r>
                      <a:r>
                        <a:rPr kumimoji="1" lang="en-US" altLang="ja-JP" sz="1600" dirty="0" smtClean="0">
                          <a:latin typeface="+mn-lt"/>
                          <a:cs typeface="Calibri" panose="020F0502020204030204" pitchFamily="34" charset="0"/>
                        </a:rPr>
                        <a:t>±</a:t>
                      </a:r>
                      <a:r>
                        <a:rPr kumimoji="1" lang="ja-JP" altLang="en-US" sz="1600" dirty="0" smtClean="0">
                          <a:latin typeface="+mn-lt"/>
                          <a:cs typeface="Calibri" panose="020F0502020204030204" pitchFamily="34" charset="0"/>
                        </a:rPr>
                        <a:t>標準偏差</a:t>
                      </a:r>
                      <a:endParaRPr kumimoji="1" lang="en-US" altLang="ja-JP" sz="1600" dirty="0" smtClean="0">
                        <a:latin typeface="+mn-lt"/>
                        <a:cs typeface="Calibri" panose="020F0502020204030204" pitchFamily="34" charset="0"/>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POAG</a:t>
                      </a:r>
                    </a:p>
                    <a:p>
                      <a:pPr lvl="0" algn="ctr" rtl="0">
                        <a:spcBef>
                          <a:spcPts val="0"/>
                        </a:spcBef>
                        <a:buNone/>
                      </a:pPr>
                      <a:r>
                        <a:rPr lang="en-US" sz="1800" b="1" dirty="0" smtClean="0">
                          <a:solidFill>
                            <a:schemeClr val="tx1"/>
                          </a:solidFill>
                          <a:latin typeface="+mn-lt"/>
                          <a:ea typeface="+mn-ea"/>
                        </a:rPr>
                        <a:t>258</a:t>
                      </a:r>
                      <a:endParaRPr lang="en-US"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b="1" dirty="0" smtClean="0">
                          <a:solidFill>
                            <a:schemeClr val="tx1"/>
                          </a:solidFill>
                          <a:latin typeface="+mn-lt"/>
                          <a:ea typeface="+mn-ea"/>
                        </a:rPr>
                        <a:t>NTG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357</a:t>
                      </a: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PPG</a:t>
                      </a:r>
                    </a:p>
                    <a:p>
                      <a:pPr lvl="0" algn="ctr" rtl="0">
                        <a:spcBef>
                          <a:spcPts val="0"/>
                        </a:spcBef>
                        <a:buNone/>
                      </a:pPr>
                      <a:r>
                        <a:rPr lang="en-US" sz="1800" b="1" dirty="0" smtClean="0">
                          <a:solidFill>
                            <a:schemeClr val="tx1"/>
                          </a:solidFill>
                          <a:latin typeface="+mn-lt"/>
                          <a:ea typeface="+mn-ea"/>
                        </a:rPr>
                        <a:t>14</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OHT</a:t>
                      </a:r>
                    </a:p>
                    <a:p>
                      <a:pPr lvl="0" algn="ctr" rtl="0">
                        <a:spcBef>
                          <a:spcPts val="0"/>
                        </a:spcBef>
                        <a:buNone/>
                      </a:pPr>
                      <a:r>
                        <a:rPr lang="en-US" sz="1800" b="1" dirty="0" smtClean="0">
                          <a:solidFill>
                            <a:schemeClr val="tx1"/>
                          </a:solidFill>
                          <a:latin typeface="+mn-lt"/>
                          <a:ea typeface="+mn-ea"/>
                        </a:rPr>
                        <a:t>2</a:t>
                      </a:r>
                      <a:endParaRPr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All</a:t>
                      </a:r>
                      <a:endParaRPr lang="ja-JP" altLang="en-US" sz="1800" b="1" dirty="0" smtClean="0">
                        <a:solidFill>
                          <a:schemeClr val="tx1"/>
                        </a:solidFill>
                        <a:latin typeface="+mn-lt"/>
                        <a:ea typeface="+mn-ea"/>
                      </a:endParaRPr>
                    </a:p>
                    <a:p>
                      <a:pPr lvl="0" algn="ctr" rtl="0">
                        <a:spcBef>
                          <a:spcPts val="0"/>
                        </a:spcBef>
                        <a:buNone/>
                      </a:pPr>
                      <a:r>
                        <a:rPr lang="en-US" altLang="ja-JP" sz="1800" b="1" dirty="0" smtClean="0">
                          <a:solidFill>
                            <a:schemeClr val="tx1"/>
                          </a:solidFill>
                          <a:latin typeface="+mn-lt"/>
                          <a:ea typeface="+mn-ea"/>
                        </a:rPr>
                        <a:t>630</a:t>
                      </a:r>
                      <a:endParaRPr sz="1800" b="1" dirty="0">
                        <a:solidFill>
                          <a:schemeClr val="tx1"/>
                        </a:solidFill>
                        <a:latin typeface="+mn-lt"/>
                        <a:ea typeface="+mn-ea"/>
                      </a:endParaRPr>
                    </a:p>
                  </a:txBody>
                  <a:tcPr marL="68569" marR="68569" marT="68569" marB="68569" anchor="ctr"/>
                </a:tc>
              </a:tr>
              <a:tr h="875926">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平均年齢</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歳</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58.1±9.0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56.4±9.2</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47.6±4.5</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24.0±0.0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endParaRPr lang="ja-JP" altLang="en-US" sz="1800" dirty="0">
                        <a:solidFill>
                          <a:srgbClr val="FF0000"/>
                        </a:solidFill>
                        <a:effectLst/>
                      </a:endParaRPr>
                    </a:p>
                  </a:txBody>
                  <a:tcPr marL="59362" marR="59362" marT="59362" marB="59362" anchor="ctr"/>
                </a:tc>
              </a:tr>
              <a:tr h="796874">
                <a:tc>
                  <a:txBody>
                    <a:bodyPr/>
                    <a:lstStyle/>
                    <a:p>
                      <a:pPr algn="ctr" rtl="0" fontAlgn="t">
                        <a:spcBef>
                          <a:spcPts val="0"/>
                        </a:spcBef>
                        <a:spcAft>
                          <a:spcPts val="0"/>
                        </a:spcAft>
                      </a:pPr>
                      <a:r>
                        <a:rPr lang="zh-CN" altLang="en-US" sz="1600" b="1" i="0" u="none" strike="noStrike" dirty="0">
                          <a:solidFill>
                            <a:schemeClr val="tx1"/>
                          </a:solidFill>
                          <a:effectLst/>
                          <a:latin typeface="游ゴシック Light" panose="020B0300000000000000" pitchFamily="50" charset="-128"/>
                          <a:ea typeface="游ゴシック Light" panose="020B0300000000000000" pitchFamily="50" charset="-128"/>
                        </a:rPr>
                        <a:t>平均等価球面度数</a:t>
                      </a:r>
                      <a:r>
                        <a:rPr lang="en-US" altLang="zh-CN" sz="1600" b="1" i="0" u="none" strike="noStrike" dirty="0">
                          <a:solidFill>
                            <a:schemeClr val="tx1"/>
                          </a:solidFill>
                          <a:effectLst/>
                          <a:latin typeface="游ゴシック Light" panose="020B0300000000000000" pitchFamily="50" charset="-128"/>
                          <a:ea typeface="游ゴシック Light" panose="020B0300000000000000" pitchFamily="50" charset="-128"/>
                        </a:rPr>
                        <a:t>(D)</a:t>
                      </a:r>
                      <a:endParaRPr lang="zh-CN" altLang="en-US" sz="1600" dirty="0">
                        <a:solidFill>
                          <a:schemeClr val="tx1"/>
                        </a:solidFill>
                        <a:effectLst/>
                        <a:latin typeface="游ゴシック Light" panose="020B0300000000000000" pitchFamily="50" charset="-128"/>
                        <a:ea typeface="游ゴシック Light" panose="020B0300000000000000" pitchFamily="50" charset="-128"/>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-5.62±4.1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-4.94±3.3</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-5.40±0.3</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-7.19±0.3</a:t>
                      </a:r>
                      <a:endParaRPr lang="ja-JP" altLang="en-US" sz="1800" dirty="0">
                        <a:solidFill>
                          <a:schemeClr val="tx1"/>
                        </a:solidFill>
                        <a:effectLst/>
                      </a:endParaRPr>
                    </a:p>
                  </a:txBody>
                  <a:tcPr marL="59362" marR="59362" marT="59362" marB="59362" anchor="ctr"/>
                </a:tc>
                <a:tc>
                  <a:txBody>
                    <a:bodyPr/>
                    <a:lstStyle/>
                    <a:p>
                      <a:pPr algn="ctr" fontAlgn="t"/>
                      <a:r>
                        <a:rPr lang="ja-JP" altLang="en-US" sz="1800" dirty="0">
                          <a:solidFill>
                            <a:srgbClr val="FF0000"/>
                          </a:solidFill>
                          <a:effectLst/>
                        </a:rPr>
                        <a:t> </a:t>
                      </a:r>
                    </a:p>
                  </a:txBody>
                  <a:tcPr marL="59362" marR="59362" marT="59362" marB="59362" anchor="ctr"/>
                </a:tc>
              </a:tr>
              <a:tr h="796874">
                <a:tc>
                  <a:txBody>
                    <a:bodyPr/>
                    <a:lstStyle/>
                    <a:p>
                      <a:pPr lvl="0" algn="ctr" rtl="0">
                        <a:spcBef>
                          <a:spcPts val="0"/>
                        </a:spcBef>
                        <a:buNone/>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性別</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(F:M)</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98:160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118:238</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14:0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0:2</a:t>
                      </a:r>
                      <a:endParaRPr lang="ja-JP" altLang="en-US" sz="1800" dirty="0">
                        <a:solidFill>
                          <a:schemeClr val="tx1"/>
                        </a:solidFill>
                        <a:effectLst/>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mr-IN" sz="1800" b="1" dirty="0" smtClean="0">
                        <a:solidFill>
                          <a:srgbClr val="FF0000"/>
                        </a:solidFill>
                        <a:latin typeface="+mn-lt"/>
                        <a:ea typeface="+mn-ea"/>
                      </a:endParaRPr>
                    </a:p>
                  </a:txBody>
                  <a:tcPr marL="68569" marR="68569" marT="68569" marB="68569" anchor="ctr"/>
                </a:tc>
              </a:tr>
              <a:tr h="770598">
                <a:tc>
                  <a:txBody>
                    <a:bodyPr/>
                    <a:lstStyle/>
                    <a:p>
                      <a:pPr lvl="0" algn="ctr" rtl="0">
                        <a:spcBef>
                          <a:spcPts val="0"/>
                        </a:spcBef>
                        <a:buNone/>
                      </a:pPr>
                      <a:r>
                        <a:rPr lang="en-US" sz="1600" b="1" dirty="0">
                          <a:solidFill>
                            <a:srgbClr val="FF0000"/>
                          </a:solidFill>
                          <a:latin typeface="游ゴシック Light" panose="020B0300000000000000" pitchFamily="50" charset="-128"/>
                          <a:ea typeface="游ゴシック Light" panose="020B0300000000000000" pitchFamily="50" charset="-128"/>
                        </a:rPr>
                        <a:t>MD(dB</a:t>
                      </a:r>
                      <a:r>
                        <a:rPr lang="en-US" sz="1600" b="1" dirty="0" smtClean="0">
                          <a:solidFill>
                            <a:srgbClr val="FF0000"/>
                          </a:solidFill>
                          <a:latin typeface="游ゴシック Light" panose="020B0300000000000000" pitchFamily="50" charset="-128"/>
                          <a:ea typeface="游ゴシック Light" panose="020B0300000000000000" pitchFamily="50" charset="-128"/>
                        </a:rPr>
                        <a:t>)</a:t>
                      </a:r>
                    </a:p>
                    <a:p>
                      <a:pPr lvl="0" algn="ctr" rtl="0">
                        <a:spcBef>
                          <a:spcPts val="0"/>
                        </a:spcBef>
                        <a:buNone/>
                      </a:pPr>
                      <a:r>
                        <a:rPr lang="en-US" sz="1600" b="1" dirty="0" smtClean="0">
                          <a:solidFill>
                            <a:srgbClr val="FF0000"/>
                          </a:solidFill>
                          <a:latin typeface="游ゴシック Light" panose="020B0300000000000000" pitchFamily="50" charset="-128"/>
                          <a:ea typeface="游ゴシック Light" panose="020B0300000000000000" pitchFamily="50" charset="-128"/>
                        </a:rPr>
                        <a:t>10-2?</a:t>
                      </a:r>
                      <a:endParaRPr lang="en-US" sz="1600" b="1" dirty="0">
                        <a:solidFill>
                          <a:srgbClr val="FF0000"/>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a:t>
                      </a:r>
                      <a:r>
                        <a:rPr lang="en-US" altLang="ja-JP" sz="1800" b="1" i="0" u="none" strike="noStrike" dirty="0" smtClean="0">
                          <a:solidFill>
                            <a:schemeClr val="tx1"/>
                          </a:solidFill>
                          <a:effectLst/>
                          <a:latin typeface="Calibri" panose="020F0502020204030204" pitchFamily="34" charset="0"/>
                        </a:rPr>
                        <a:t>13.4</a:t>
                      </a:r>
                    </a:p>
                    <a:p>
                      <a:pPr algn="ctr" rtl="0" fontAlgn="t">
                        <a:spcBef>
                          <a:spcPts val="0"/>
                        </a:spcBef>
                        <a:spcAft>
                          <a:spcPts val="0"/>
                        </a:spcAft>
                      </a:pPr>
                      <a:r>
                        <a:rPr lang="en-US" altLang="ja-JP" sz="1800" b="1" i="0" u="none" strike="noStrike" dirty="0" smtClean="0">
                          <a:solidFill>
                            <a:schemeClr val="tx1"/>
                          </a:solidFill>
                          <a:effectLst/>
                          <a:latin typeface="Calibri" panose="020F0502020204030204" pitchFamily="34" charset="0"/>
                        </a:rPr>
                        <a:t>±11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a:t>
                      </a:r>
                      <a:r>
                        <a:rPr lang="en-US" altLang="ja-JP" sz="1800" b="1" i="0" u="none" strike="noStrike" dirty="0" smtClean="0">
                          <a:solidFill>
                            <a:schemeClr val="tx1"/>
                          </a:solidFill>
                          <a:effectLst/>
                          <a:latin typeface="Calibri" panose="020F0502020204030204" pitchFamily="34" charset="0"/>
                        </a:rPr>
                        <a:t>7.30</a:t>
                      </a:r>
                    </a:p>
                    <a:p>
                      <a:pPr algn="ctr" rtl="0" fontAlgn="t">
                        <a:spcBef>
                          <a:spcPts val="0"/>
                        </a:spcBef>
                        <a:spcAft>
                          <a:spcPts val="0"/>
                        </a:spcAft>
                      </a:pPr>
                      <a:r>
                        <a:rPr lang="en-US" altLang="ja-JP" sz="1800" b="1" i="0" u="none" strike="noStrike" dirty="0" smtClean="0">
                          <a:solidFill>
                            <a:schemeClr val="tx1"/>
                          </a:solidFill>
                          <a:effectLst/>
                          <a:latin typeface="Calibri" panose="020F0502020204030204" pitchFamily="34" charset="0"/>
                        </a:rPr>
                        <a:t>±</a:t>
                      </a:r>
                      <a:r>
                        <a:rPr lang="en-US" altLang="ja-JP" sz="1800" b="1" i="0" u="none" strike="noStrike" dirty="0">
                          <a:solidFill>
                            <a:schemeClr val="tx1"/>
                          </a:solidFill>
                          <a:effectLst/>
                          <a:latin typeface="Calibri" panose="020F0502020204030204" pitchFamily="34" charset="0"/>
                        </a:rPr>
                        <a:t>8.1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ja-JP" altLang="en-US" sz="1800" b="1" i="0" u="none" strike="noStrike" dirty="0">
                          <a:solidFill>
                            <a:schemeClr val="tx1"/>
                          </a:solidFill>
                          <a:effectLst/>
                          <a:latin typeface="Calibri" panose="020F0502020204030204" pitchFamily="34" charset="0"/>
                        </a:rPr>
                        <a:t>  </a:t>
                      </a:r>
                      <a:r>
                        <a:rPr lang="en-US" altLang="ja-JP" sz="1800" b="1" i="0" u="none" strike="noStrike" dirty="0" smtClean="0">
                          <a:solidFill>
                            <a:schemeClr val="tx1"/>
                          </a:solidFill>
                          <a:effectLst/>
                          <a:latin typeface="Calibri" panose="020F0502020204030204" pitchFamily="34" charset="0"/>
                        </a:rPr>
                        <a:t>0.25</a:t>
                      </a:r>
                    </a:p>
                    <a:p>
                      <a:pPr algn="ctr" rtl="0" fontAlgn="t">
                        <a:spcBef>
                          <a:spcPts val="0"/>
                        </a:spcBef>
                        <a:spcAft>
                          <a:spcPts val="0"/>
                        </a:spcAft>
                      </a:pPr>
                      <a:r>
                        <a:rPr lang="en-US" altLang="ja-JP" sz="1800" b="1" i="0" u="none" strike="noStrike" dirty="0" smtClean="0">
                          <a:solidFill>
                            <a:schemeClr val="tx1"/>
                          </a:solidFill>
                          <a:effectLst/>
                          <a:latin typeface="Calibri" panose="020F0502020204030204" pitchFamily="34" charset="0"/>
                        </a:rPr>
                        <a:t>±0.8</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a:t>
                      </a:r>
                      <a:r>
                        <a:rPr lang="en-US" altLang="ja-JP" sz="1800" b="1" i="0" u="none" strike="noStrike" dirty="0" smtClean="0">
                          <a:solidFill>
                            <a:schemeClr val="tx1"/>
                          </a:solidFill>
                          <a:effectLst/>
                          <a:latin typeface="Calibri" panose="020F0502020204030204" pitchFamily="34" charset="0"/>
                        </a:rPr>
                        <a:t>3.20</a:t>
                      </a:r>
                    </a:p>
                    <a:p>
                      <a:pPr algn="ctr" rtl="0" fontAlgn="t">
                        <a:spcBef>
                          <a:spcPts val="0"/>
                        </a:spcBef>
                        <a:spcAft>
                          <a:spcPts val="0"/>
                        </a:spcAft>
                      </a:pPr>
                      <a:r>
                        <a:rPr lang="en-US" altLang="ja-JP" sz="1800" b="1" i="0" u="none" strike="noStrike" dirty="0" smtClean="0">
                          <a:solidFill>
                            <a:schemeClr val="tx1"/>
                          </a:solidFill>
                          <a:effectLst/>
                          <a:latin typeface="Calibri" panose="020F0502020204030204" pitchFamily="34" charset="0"/>
                        </a:rPr>
                        <a:t>±</a:t>
                      </a:r>
                      <a:r>
                        <a:rPr lang="en-US" altLang="ja-JP" sz="1800" b="1" i="0" u="none" strike="noStrike" dirty="0">
                          <a:solidFill>
                            <a:schemeClr val="tx1"/>
                          </a:solidFill>
                          <a:effectLst/>
                          <a:latin typeface="Calibri" panose="020F0502020204030204" pitchFamily="34" charset="0"/>
                        </a:rPr>
                        <a:t>0.8</a:t>
                      </a:r>
                      <a:endParaRPr lang="ja-JP" altLang="en-US" sz="1800" dirty="0">
                        <a:solidFill>
                          <a:schemeClr val="tx1"/>
                        </a:solidFill>
                        <a:effectLst/>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ja-JP" altLang="en-US" sz="1800" b="1" kern="1200" dirty="0" smtClean="0">
                        <a:solidFill>
                          <a:srgbClr val="FF0000"/>
                        </a:solidFill>
                        <a:latin typeface="+mn-lt"/>
                        <a:ea typeface="+mn-ea"/>
                        <a:cs typeface="+mn-cs"/>
                      </a:endParaRPr>
                    </a:p>
                  </a:txBody>
                  <a:tcPr marL="59362" marR="59362" marT="59362" marB="59362" anchor="ctr"/>
                </a:tc>
              </a:tr>
            </a:tbl>
          </a:graphicData>
        </a:graphic>
      </p:graphicFrame>
      <p:sp>
        <p:nvSpPr>
          <p:cNvPr id="177" name="Shape 177"/>
          <p:cNvSpPr txBox="1"/>
          <p:nvPr/>
        </p:nvSpPr>
        <p:spPr>
          <a:xfrm>
            <a:off x="6224342" y="6084808"/>
            <a:ext cx="2514600" cy="388800"/>
          </a:xfrm>
          <a:prstGeom prst="rect">
            <a:avLst/>
          </a:prstGeom>
          <a:noFill/>
          <a:ln>
            <a:noFill/>
          </a:ln>
        </p:spPr>
        <p:txBody>
          <a:bodyPr lIns="68569" tIns="68569" rIns="68569" bIns="68569" anchor="t" anchorCtr="0">
            <a:noAutofit/>
          </a:bodyPr>
          <a:lstStyle/>
          <a:p>
            <a:pPr algn="r"/>
            <a:r>
              <a:rPr lang="en-US" sz="1350" dirty="0" smtClean="0">
                <a:ea typeface="ＭＳ ゴシック" panose="020B0609070205080204" pitchFamily="49" charset="-128"/>
                <a:cs typeface="Calibri" panose="020F0502020204030204" pitchFamily="34" charset="0"/>
              </a:rPr>
              <a:t>Mean +/- SD</a:t>
            </a:r>
          </a:p>
          <a:p>
            <a:pPr algn="r"/>
            <a:r>
              <a:rPr lang="en-US" sz="1350" dirty="0" smtClean="0">
                <a:ea typeface="ＭＳ ゴシック" panose="020B0609070205080204" pitchFamily="49" charset="-128"/>
                <a:cs typeface="Calibri" panose="020F0502020204030204" pitchFamily="34" charset="0"/>
              </a:rPr>
              <a:t>One-way </a:t>
            </a:r>
            <a:r>
              <a:rPr lang="en-US" sz="1350" dirty="0">
                <a:ea typeface="ＭＳ ゴシック" panose="020B0609070205080204" pitchFamily="49" charset="-128"/>
                <a:cs typeface="Calibri" panose="020F0502020204030204" pitchFamily="34" charset="0"/>
              </a:rPr>
              <a:t>ANOVA</a:t>
            </a:r>
          </a:p>
        </p:txBody>
      </p:sp>
      <p:sp>
        <p:nvSpPr>
          <p:cNvPr id="2" name="タイトル 1"/>
          <p:cNvSpPr>
            <a:spLocks noGrp="1"/>
          </p:cNvSpPr>
          <p:nvPr>
            <p:ph type="title"/>
          </p:nvPr>
        </p:nvSpPr>
        <p:spPr>
          <a:xfrm>
            <a:off x="628650" y="365126"/>
            <a:ext cx="7886700" cy="835877"/>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
        <p:nvSpPr>
          <p:cNvPr id="3" name="正方形/長方形 2"/>
          <p:cNvSpPr/>
          <p:nvPr/>
        </p:nvSpPr>
        <p:spPr>
          <a:xfrm>
            <a:off x="4453217" y="3244334"/>
            <a:ext cx="237566" cy="369332"/>
          </a:xfrm>
          <a:prstGeom prst="rect">
            <a:avLst/>
          </a:prstGeom>
        </p:spPr>
        <p:txBody>
          <a:bodyPr wrap="none">
            <a:spAutoFit/>
          </a:bodyPr>
          <a:lstStyle/>
          <a:p>
            <a:r>
              <a:rPr lang="ja-JP" altLang="en-US" dirty="0"/>
              <a:t> </a:t>
            </a:r>
          </a:p>
        </p:txBody>
      </p:sp>
    </p:spTree>
    <p:extLst>
      <p:ext uri="{BB962C8B-B14F-4D97-AF65-F5344CB8AC3E}">
        <p14:creationId xmlns:p14="http://schemas.microsoft.com/office/powerpoint/2010/main" val="6086002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14806</TotalTime>
  <Words>3265</Words>
  <Application>Microsoft Macintosh PowerPoint</Application>
  <PresentationFormat>On-screen Show (4:3)</PresentationFormat>
  <Paragraphs>2199</Paragraphs>
  <Slides>58</Slides>
  <Notes>24</Notes>
  <HiddenSlides>10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58</vt:i4>
      </vt:variant>
    </vt:vector>
  </HeadingPairs>
  <TitlesOfParts>
    <vt:vector size="73" baseType="lpstr">
      <vt:lpstr>Calibri</vt:lpstr>
      <vt:lpstr>Calibri Light</vt:lpstr>
      <vt:lpstr>Cambria Math</vt:lpstr>
      <vt:lpstr>Century</vt:lpstr>
      <vt:lpstr>Mangal</vt:lpstr>
      <vt:lpstr>ＭＳ ゴシック</vt:lpstr>
      <vt:lpstr>Quattrocento Sans</vt:lpstr>
      <vt:lpstr>Times New Roman</vt:lpstr>
      <vt:lpstr>Wingdings</vt:lpstr>
      <vt:lpstr>Yu Gothic</vt:lpstr>
      <vt:lpstr>新細明體</vt:lpstr>
      <vt:lpstr>游ゴシック</vt:lpstr>
      <vt:lpstr>游ゴシック Light</vt:lpstr>
      <vt:lpstr>Arial</vt:lpstr>
      <vt:lpstr>Office Theme</vt:lpstr>
      <vt:lpstr>ハンフリー10-2とOCTから算出する網膜神経節細胞数</vt:lpstr>
      <vt:lpstr>背景</vt:lpstr>
      <vt:lpstr>これまでのStructure-Function model</vt:lpstr>
      <vt:lpstr>目的</vt:lpstr>
      <vt:lpstr>対象</vt:lpstr>
      <vt:lpstr>対象</vt:lpstr>
      <vt:lpstr>対象</vt:lpstr>
      <vt:lpstr>対象</vt:lpstr>
      <vt:lpstr>対象</vt:lpstr>
      <vt:lpstr>方法</vt:lpstr>
      <vt:lpstr>Humphrey視野計の閾値検査プログラム(指標配置)</vt:lpstr>
      <vt:lpstr>Weighted RGC</vt:lpstr>
      <vt:lpstr>RGC_HFA</vt:lpstr>
      <vt:lpstr>RGC_OCT</vt:lpstr>
      <vt:lpstr>RGC HFA vs 360 or 180 degree</vt:lpstr>
      <vt:lpstr>360 degree is best</vt:lpstr>
      <vt:lpstr>10-2測定点とcpRNFLTの対応 </vt:lpstr>
      <vt:lpstr>10-2測定点とcpRNFLTの対応 </vt:lpstr>
      <vt:lpstr>Why?</vt:lpstr>
      <vt:lpstr>RGC displacement</vt:lpstr>
      <vt:lpstr>RGC_HFA vs. 360 or 180 degree</vt:lpstr>
      <vt:lpstr>213 degree is best</vt:lpstr>
      <vt:lpstr>cpRNFLT Clock hour</vt:lpstr>
      <vt:lpstr>cpRNFLT Clock hour</vt:lpstr>
      <vt:lpstr>cpRNFLT Clock hour</vt:lpstr>
      <vt:lpstr>Normal subject</vt:lpstr>
      <vt:lpstr>Normal 360 vs 180 degree</vt:lpstr>
      <vt:lpstr>Factor analysis</vt:lpstr>
      <vt:lpstr>PowerPoint Presentation</vt:lpstr>
      <vt:lpstr>Factor analysis; Clock hour </vt:lpstr>
      <vt:lpstr>broken stick model(区分回帰); dB</vt:lpstr>
      <vt:lpstr>1/L (Lambert)  </vt:lpstr>
      <vt:lpstr>broken stick model; 1/Lambert</vt:lpstr>
      <vt:lpstr>1/L vs RGC from HFA10-2 &amp; OCT (n=336)</vt:lpstr>
      <vt:lpstr>MD vs RGC from HFA10-2 &amp; OCT (n=336)</vt:lpstr>
      <vt:lpstr>Bland Altman RGC_HFA10-2, RGC_OCT</vt:lpstr>
      <vt:lpstr>Bland Altman RGC_HFA30-2, RGC_OCT</vt:lpstr>
      <vt:lpstr>RGC_HFA10-2 vs RGC_HFA30-2 (n = 67)</vt:lpstr>
      <vt:lpstr>RGC_HFA10-2 vs MD10-2 (n= 67)</vt:lpstr>
      <vt:lpstr>RGC_HFA10-2 vs MD30-2 (n= 67)</vt:lpstr>
      <vt:lpstr>RGC_HFA30-2 vs MD30-2 (n= 67)</vt:lpstr>
      <vt:lpstr>Combined 30-2 with 10-2</vt:lpstr>
      <vt:lpstr>Combined 30-2 with 10-2</vt:lpstr>
      <vt:lpstr>PowerPoint Presentation</vt:lpstr>
      <vt:lpstr>10-2 Nakanishi et al. vs Ours</vt:lpstr>
      <vt:lpstr>PowerPoint Presentation</vt:lpstr>
      <vt:lpstr>PowerPoint Presentation</vt:lpstr>
      <vt:lpstr>PowerPoint Presentation</vt:lpstr>
      <vt:lpstr>PowerPoint Presentation</vt:lpstr>
      <vt:lpstr>cpRNFLT Clock hour</vt:lpstr>
      <vt:lpstr>PowerPoint Presentation</vt:lpstr>
      <vt:lpstr>PowerPoint Presentation</vt:lpstr>
      <vt:lpstr>PowerPoint Presentation</vt:lpstr>
      <vt:lpstr>PowerPoint Presentation</vt:lpstr>
      <vt:lpstr>30-2　測定点配置</vt:lpstr>
      <vt:lpstr>10-2　測定点配置</vt:lpstr>
      <vt:lpstr>30-2　測定点配置</vt:lpstr>
      <vt:lpstr>10-2　測定点配置</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小川俊平</dc:creator>
  <cp:lastModifiedBy>小川俊平</cp:lastModifiedBy>
  <cp:revision>138</cp:revision>
  <dcterms:created xsi:type="dcterms:W3CDTF">2017-05-19T11:56:16Z</dcterms:created>
  <dcterms:modified xsi:type="dcterms:W3CDTF">2017-09-02T23:12:17Z</dcterms:modified>
</cp:coreProperties>
</file>